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6" r:id="rId2"/>
    <p:sldId id="257" r:id="rId3"/>
    <p:sldId id="262" r:id="rId4"/>
    <p:sldId id="265" r:id="rId5"/>
    <p:sldId id="261" r:id="rId6"/>
    <p:sldId id="308" r:id="rId7"/>
    <p:sldId id="275" r:id="rId8"/>
    <p:sldId id="303" r:id="rId9"/>
    <p:sldId id="304" r:id="rId10"/>
    <p:sldId id="307" r:id="rId11"/>
    <p:sldId id="306" r:id="rId12"/>
    <p:sldId id="276" r:id="rId13"/>
    <p:sldId id="297" r:id="rId14"/>
    <p:sldId id="309" r:id="rId15"/>
    <p:sldId id="312" r:id="rId16"/>
    <p:sldId id="311" r:id="rId17"/>
    <p:sldId id="292" r:id="rId18"/>
    <p:sldId id="291" r:id="rId19"/>
    <p:sldId id="293" r:id="rId20"/>
  </p:sldIdLst>
  <p:sldSz cx="9144000" cy="6858000" type="screen4x3"/>
  <p:notesSz cx="6794500" cy="9906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77933C"/>
    <a:srgbClr val="F37669"/>
    <a:srgbClr val="7030A0"/>
    <a:srgbClr val="AD2386"/>
    <a:srgbClr val="1744A9"/>
    <a:srgbClr val="DDEBF7"/>
    <a:srgbClr val="DCF1F8"/>
    <a:srgbClr val="8B349C"/>
    <a:srgbClr val="A43DB9"/>
    <a:srgbClr val="337ED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91" autoAdjust="0"/>
    <p:restoredTop sz="99885" autoAdjust="0"/>
  </p:normalViewPr>
  <p:slideViewPr>
    <p:cSldViewPr>
      <p:cViewPr>
        <p:scale>
          <a:sx n="100" d="100"/>
          <a:sy n="100" d="100"/>
        </p:scale>
        <p:origin x="-1020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591507-31B2-49B6-96E1-FCD78090D82B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079B4E90-4383-404B-AE3B-1CF6F68583EF}">
      <dgm:prSet phldrT="[Текст]"/>
      <dgm:spPr/>
      <dgm:t>
        <a:bodyPr/>
        <a:lstStyle/>
        <a:p>
          <a:endParaRPr lang="ru-RU" dirty="0"/>
        </a:p>
      </dgm:t>
    </dgm:pt>
    <dgm:pt modelId="{B363C885-1565-4467-83E3-1C00B3D9B052}" type="sibTrans" cxnId="{599B198F-9E77-4D21-A23A-EFF8EC22C057}">
      <dgm:prSet/>
      <dgm:spPr/>
      <dgm:t>
        <a:bodyPr/>
        <a:lstStyle/>
        <a:p>
          <a:endParaRPr lang="ru-RU"/>
        </a:p>
      </dgm:t>
    </dgm:pt>
    <dgm:pt modelId="{0958DBDE-9DEA-4720-8BCD-8AEAED154734}" type="parTrans" cxnId="{599B198F-9E77-4D21-A23A-EFF8EC22C057}">
      <dgm:prSet/>
      <dgm:spPr/>
      <dgm:t>
        <a:bodyPr/>
        <a:lstStyle/>
        <a:p>
          <a:endParaRPr lang="ru-RU"/>
        </a:p>
      </dgm:t>
    </dgm:pt>
    <dgm:pt modelId="{17640445-9367-42E0-8E4F-C063162416DD}" type="pres">
      <dgm:prSet presAssocID="{01591507-31B2-49B6-96E1-FCD78090D82B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B9822A0-797F-464B-AC79-CBAE8F9B90D7}" type="pres">
      <dgm:prSet presAssocID="{01591507-31B2-49B6-96E1-FCD78090D82B}" presName="arrow" presStyleLbl="bgShp" presStyleIdx="0" presStyleCnt="1" custAng="5400000" custFlipVert="1" custScaleX="36871" custScaleY="72491" custLinFactNeighborX="25205" custLinFactNeighborY="-9868"/>
      <dgm:spPr/>
    </dgm:pt>
    <dgm:pt modelId="{1A2D858D-054B-4E31-BBA8-888C6324938F}" type="pres">
      <dgm:prSet presAssocID="{01591507-31B2-49B6-96E1-FCD78090D82B}" presName="arrowDiagram1" presStyleCnt="0">
        <dgm:presLayoutVars>
          <dgm:bulletEnabled val="1"/>
        </dgm:presLayoutVars>
      </dgm:prSet>
      <dgm:spPr/>
    </dgm:pt>
    <dgm:pt modelId="{F44ED086-050C-4D07-B304-D474AB54FA82}" type="pres">
      <dgm:prSet presAssocID="{079B4E90-4383-404B-AE3B-1CF6F68583EF}" presName="bullet1" presStyleLbl="node1" presStyleIdx="0" presStyleCnt="1" custLinFactX="23749" custLinFactY="18835" custLinFactNeighborX="100000" custLinFactNeighborY="100000"/>
      <dgm:spPr>
        <a:noFill/>
        <a:ln>
          <a:noFill/>
        </a:ln>
      </dgm:spPr>
    </dgm:pt>
    <dgm:pt modelId="{B0D9E36A-7223-4797-A09D-BDB1AF916601}" type="pres">
      <dgm:prSet presAssocID="{079B4E90-4383-404B-AE3B-1CF6F68583EF}" presName="textBox1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591870-1203-472C-841C-108A8056D8F0}" type="presOf" srcId="{01591507-31B2-49B6-96E1-FCD78090D82B}" destId="{17640445-9367-42E0-8E4F-C063162416DD}" srcOrd="0" destOrd="0" presId="urn:microsoft.com/office/officeart/2005/8/layout/arrow2"/>
    <dgm:cxn modelId="{599B198F-9E77-4D21-A23A-EFF8EC22C057}" srcId="{01591507-31B2-49B6-96E1-FCD78090D82B}" destId="{079B4E90-4383-404B-AE3B-1CF6F68583EF}" srcOrd="0" destOrd="0" parTransId="{0958DBDE-9DEA-4720-8BCD-8AEAED154734}" sibTransId="{B363C885-1565-4467-83E3-1C00B3D9B052}"/>
    <dgm:cxn modelId="{7A045C13-F4D7-47FE-8DCE-700AAA9388E4}" type="presOf" srcId="{079B4E90-4383-404B-AE3B-1CF6F68583EF}" destId="{B0D9E36A-7223-4797-A09D-BDB1AF916601}" srcOrd="0" destOrd="0" presId="urn:microsoft.com/office/officeart/2005/8/layout/arrow2"/>
    <dgm:cxn modelId="{7A752E4A-4C0D-4437-AFA2-872382B5E863}" type="presParOf" srcId="{17640445-9367-42E0-8E4F-C063162416DD}" destId="{2B9822A0-797F-464B-AC79-CBAE8F9B90D7}" srcOrd="0" destOrd="0" presId="urn:microsoft.com/office/officeart/2005/8/layout/arrow2"/>
    <dgm:cxn modelId="{B9C602FB-86EB-4AD3-B28D-FF18EE97ED61}" type="presParOf" srcId="{17640445-9367-42E0-8E4F-C063162416DD}" destId="{1A2D858D-054B-4E31-BBA8-888C6324938F}" srcOrd="1" destOrd="0" presId="urn:microsoft.com/office/officeart/2005/8/layout/arrow2"/>
    <dgm:cxn modelId="{E6FB14DF-278E-4F3F-8430-9F9D29A1EA60}" type="presParOf" srcId="{1A2D858D-054B-4E31-BBA8-888C6324938F}" destId="{F44ED086-050C-4D07-B304-D474AB54FA82}" srcOrd="0" destOrd="0" presId="urn:microsoft.com/office/officeart/2005/8/layout/arrow2"/>
    <dgm:cxn modelId="{A587FAC1-AB27-4BAD-9530-1CC66D507C9C}" type="presParOf" srcId="{1A2D858D-054B-4E31-BBA8-888C6324938F}" destId="{B0D9E36A-7223-4797-A09D-BDB1AF916601}" srcOrd="1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xmlns="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B9822A0-797F-464B-AC79-CBAE8F9B90D7}">
      <dsp:nvSpPr>
        <dsp:cNvPr id="0" name=""/>
        <dsp:cNvSpPr/>
      </dsp:nvSpPr>
      <dsp:spPr>
        <a:xfrm rot="16200000" flipV="1">
          <a:off x="1247468" y="159412"/>
          <a:ext cx="936059" cy="1150225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44ED086-050C-4D07-B304-D474AB54FA82}">
      <dsp:nvSpPr>
        <dsp:cNvPr id="0" name=""/>
        <dsp:cNvSpPr/>
      </dsp:nvSpPr>
      <dsp:spPr>
        <a:xfrm>
          <a:off x="1975781" y="642781"/>
          <a:ext cx="187866" cy="187866"/>
        </a:xfrm>
        <a:prstGeom prst="ellipse">
          <a:avLst/>
        </a:prstGeom>
        <a:noFill/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D9E36A-7223-4797-A09D-BDB1AF916601}">
      <dsp:nvSpPr>
        <dsp:cNvPr id="0" name=""/>
        <dsp:cNvSpPr/>
      </dsp:nvSpPr>
      <dsp:spPr>
        <a:xfrm>
          <a:off x="821733" y="513463"/>
          <a:ext cx="1015497" cy="1170995"/>
        </a:xfrm>
        <a:prstGeom prst="round2Diag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99547" bIns="0" numCol="1" spcCol="1270" anchor="t" anchorCtr="0">
          <a:noAutofit/>
        </a:bodyPr>
        <a:lstStyle/>
        <a:p>
          <a:pPr lvl="0" algn="r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6500" kern="1200" dirty="0"/>
        </a:p>
      </dsp:txBody>
      <dsp:txXfrm>
        <a:off x="821733" y="513463"/>
        <a:ext cx="1015497" cy="117099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4974" cy="495063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7931" y="1"/>
            <a:ext cx="2944974" cy="495063"/>
          </a:xfrm>
          <a:prstGeom prst="rect">
            <a:avLst/>
          </a:prstGeom>
        </p:spPr>
        <p:txBody>
          <a:bodyPr vert="horz" lIns="91410" tIns="45705" rIns="91410" bIns="45705" rtlCol="0"/>
          <a:lstStyle>
            <a:lvl1pPr algn="r">
              <a:defRPr sz="1200"/>
            </a:lvl1pPr>
          </a:lstStyle>
          <a:p>
            <a:fld id="{73FFBEAB-149D-4AF6-905F-BBDAF6087110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22338" y="744538"/>
            <a:ext cx="4949825" cy="3711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10" tIns="45705" rIns="91410" bIns="45705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610" y="4705469"/>
            <a:ext cx="5435281" cy="4457146"/>
          </a:xfrm>
          <a:prstGeom prst="rect">
            <a:avLst/>
          </a:prstGeom>
        </p:spPr>
        <p:txBody>
          <a:bodyPr vert="horz" lIns="91410" tIns="45705" rIns="91410" bIns="45705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1" y="9409357"/>
            <a:ext cx="2944974" cy="495062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7931" y="9409357"/>
            <a:ext cx="2944974" cy="495062"/>
          </a:xfrm>
          <a:prstGeom prst="rect">
            <a:avLst/>
          </a:prstGeom>
        </p:spPr>
        <p:txBody>
          <a:bodyPr vert="horz" lIns="91410" tIns="45705" rIns="91410" bIns="45705" rtlCol="0" anchor="b"/>
          <a:lstStyle>
            <a:lvl1pPr algn="r">
              <a:defRPr sz="1200"/>
            </a:lvl1pPr>
          </a:lstStyle>
          <a:p>
            <a:fld id="{B27B879C-3160-44E1-8775-C36B028DC94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125975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879C-3160-44E1-8775-C36B028DC94A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2996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879C-3160-44E1-8775-C36B028DC94A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879C-3160-44E1-8775-C36B028DC94A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112238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879C-3160-44E1-8775-C36B028DC94A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6158602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27B879C-3160-44E1-8775-C36B028DC94A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702642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A0CA-4EFD-455F-AED5-52B2359A812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FC-DAD5-43D4-AF30-0D80308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A0CA-4EFD-455F-AED5-52B2359A812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FC-DAD5-43D4-AF30-0D80308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A0CA-4EFD-455F-AED5-52B2359A812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FC-DAD5-43D4-AF30-0D80308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A0CA-4EFD-455F-AED5-52B2359A812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FC-DAD5-43D4-AF30-0D80308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A0CA-4EFD-455F-AED5-52B2359A812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FC-DAD5-43D4-AF30-0D80308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A0CA-4EFD-455F-AED5-52B2359A812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FC-DAD5-43D4-AF30-0D80308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A0CA-4EFD-455F-AED5-52B2359A812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FC-DAD5-43D4-AF30-0D80308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A0CA-4EFD-455F-AED5-52B2359A812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FC-DAD5-43D4-AF30-0D80308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A0CA-4EFD-455F-AED5-52B2359A812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FC-DAD5-43D4-AF30-0D80308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1" y="27305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A0CA-4EFD-455F-AED5-52B2359A812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FC-DAD5-43D4-AF30-0D80308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A0CA-4EFD-455F-AED5-52B2359A812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E0AB1FC-DAD5-43D4-AF30-0D80308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4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06A0CA-4EFD-455F-AED5-52B2359A812E}" type="datetimeFigureOut">
              <a:rPr lang="ru-RU" smtClean="0"/>
              <a:pPr/>
              <a:t>18.11.2022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0AB1FC-DAD5-43D4-AF30-0D80308CACE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5.png"/><Relationship Id="rId7" Type="http://schemas.openxmlformats.org/officeDocument/2006/relationships/image" Target="../media/image2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Relationship Id="rId9" Type="http://schemas.openxmlformats.org/officeDocument/2006/relationships/image" Target="../media/image3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5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13.jpe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12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xmlns="" id="{DF8AC9C6-8F2C-4D50-AA3C-F2677526B04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308" r="650" b="43124"/>
          <a:stretch/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53731" y="591869"/>
            <a:ext cx="2986086" cy="614370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ЯРОСЛАВСКИЙ</a:t>
            </a:r>
          </a:p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МУНИЦИПАЛЬНЫЙ</a:t>
            </a:r>
          </a:p>
          <a:p>
            <a:pPr algn="l"/>
            <a:r>
              <a:rPr lang="ru-RU" sz="1600" b="1" dirty="0" smtClean="0">
                <a:solidFill>
                  <a:schemeClr val="bg1"/>
                </a:solidFill>
              </a:rPr>
              <a:t>РАЙОН</a:t>
            </a:r>
            <a:endParaRPr lang="ru-RU" sz="1600" b="1" dirty="0">
              <a:solidFill>
                <a:schemeClr val="bg1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A52A43DE-769A-4326-8F10-17DE4612F9B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1549" y="765285"/>
            <a:ext cx="2700902" cy="2074362"/>
          </a:xfrm>
          <a:prstGeom prst="rect">
            <a:avLst/>
          </a:prstGeom>
        </p:spPr>
      </p:pic>
      <p:sp>
        <p:nvSpPr>
          <p:cNvPr id="6" name="Заголовок 1">
            <a:extLst>
              <a:ext uri="{FF2B5EF4-FFF2-40B4-BE49-F238E27FC236}">
                <a16:creationId xmlns:a16="http://schemas.microsoft.com/office/drawing/2014/main" xmlns="" id="{C0791163-95C0-4147-A2E3-2E2F2F764D9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3789040"/>
            <a:ext cx="7772400" cy="1446550"/>
          </a:xfrm>
        </p:spPr>
        <p:txBody>
          <a:bodyPr>
            <a:normAutofit fontScale="90000"/>
          </a:bodyPr>
          <a:lstStyle/>
          <a:p>
            <a:pPr>
              <a:lnSpc>
                <a:spcPts val="4100"/>
              </a:lnSpc>
            </a:pPr>
            <a:r>
              <a:rPr lang="ru-RU" sz="2800" b="1" dirty="0" smtClean="0">
                <a:solidFill>
                  <a:schemeClr val="bg1"/>
                </a:solidFill>
              </a:rPr>
              <a:t>КОМПЛЕКСНЫЙ ПЛАН РАЗВИТИЯ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ЯРОСЛАВСКОГО МУНИЦИПАЛЬНОГО РАЙОНА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НА ПЕРИОД 202</a:t>
            </a:r>
            <a:r>
              <a:rPr lang="en-US" sz="2800" b="1" dirty="0" smtClean="0">
                <a:solidFill>
                  <a:schemeClr val="bg1"/>
                </a:solidFill>
              </a:rPr>
              <a:t>3</a:t>
            </a:r>
            <a:r>
              <a:rPr lang="ru-RU" sz="2800" b="1" dirty="0" smtClean="0">
                <a:solidFill>
                  <a:schemeClr val="bg1"/>
                </a:solidFill>
              </a:rPr>
              <a:t>-202</a:t>
            </a:r>
            <a:r>
              <a:rPr lang="en-US" sz="2800" b="1" dirty="0" smtClean="0">
                <a:solidFill>
                  <a:schemeClr val="bg1"/>
                </a:solidFill>
              </a:rPr>
              <a:t>7</a:t>
            </a:r>
            <a:r>
              <a:rPr lang="ru-RU" sz="2800" b="1" dirty="0" smtClean="0">
                <a:solidFill>
                  <a:schemeClr val="bg1"/>
                </a:solidFill>
              </a:rPr>
              <a:t> ГОДОВ</a:t>
            </a:r>
            <a:r>
              <a:rPr lang="ru-RU" sz="2800" b="1" dirty="0"/>
              <a:t/>
            </a:r>
            <a:br>
              <a:rPr lang="ru-RU" sz="2800" b="1" dirty="0"/>
            </a:br>
            <a:endParaRPr lang="ru-RU" sz="2800" b="1" dirty="0"/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xmlns="" id="{99760998-E61B-4BC9-BA86-E8E4AAA811A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1" y="-551447"/>
            <a:ext cx="3088897" cy="308889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8596" y="500042"/>
            <a:ext cx="666265" cy="857232"/>
          </a:xfrm>
          <a:prstGeom prst="rect">
            <a:avLst/>
          </a:prstGeom>
          <a:effectLst>
            <a:outerShdw blurRad="50800" dist="38100" dir="13500000" algn="br" rotWithShape="0">
              <a:srgbClr val="B4B682">
                <a:alpha val="40000"/>
              </a:srgbClr>
            </a:outerShdw>
          </a:effectLst>
        </p:spPr>
      </p:pic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BE714A72-627F-412E-99F7-8DB124BD337E}"/>
              </a:ext>
            </a:extLst>
          </p:cNvPr>
          <p:cNvSpPr txBox="1"/>
          <p:nvPr/>
        </p:nvSpPr>
        <p:spPr>
          <a:xfrm>
            <a:off x="2024062" y="6381328"/>
            <a:ext cx="509587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#</a:t>
            </a:r>
            <a:r>
              <a:rPr lang="ru-RU" sz="2000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ярстрат27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Прямоугольник 61"/>
          <p:cNvSpPr/>
          <p:nvPr/>
        </p:nvSpPr>
        <p:spPr>
          <a:xfrm flipH="1">
            <a:off x="0" y="6357958"/>
            <a:ext cx="9144000" cy="142876"/>
          </a:xfrm>
          <a:prstGeom prst="rect">
            <a:avLst/>
          </a:prstGeom>
          <a:solidFill>
            <a:srgbClr val="174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63" name="Picture 2" descr="E:\WORKS_2022\ACCEPT\Vibori_2022\Презентация\Комплексные планы развития\pictogramm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4"/>
            <a:ext cx="9144001" cy="1054599"/>
          </a:xfrm>
          <a:prstGeom prst="rect">
            <a:avLst/>
          </a:prstGeom>
          <a:noFill/>
        </p:spPr>
      </p:pic>
      <p:sp>
        <p:nvSpPr>
          <p:cNvPr id="66" name="Блок-схема: процесс 65"/>
          <p:cNvSpPr/>
          <p:nvPr/>
        </p:nvSpPr>
        <p:spPr>
          <a:xfrm>
            <a:off x="0" y="6500858"/>
            <a:ext cx="9144000" cy="357142"/>
          </a:xfrm>
          <a:prstGeom prst="flowChartProcess">
            <a:avLst/>
          </a:prstGeom>
          <a:solidFill>
            <a:srgbClr val="5B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8429652" y="6429396"/>
            <a:ext cx="642942" cy="294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sz="2000" dirty="0">
                <a:solidFill>
                  <a:schemeClr val="bg1"/>
                </a:solidFill>
              </a:rPr>
              <a:t>9</a:t>
            </a:r>
          </a:p>
        </p:txBody>
      </p:sp>
      <p:sp>
        <p:nvSpPr>
          <p:cNvPr id="68" name="Прямоугольник 67"/>
          <p:cNvSpPr/>
          <p:nvPr/>
        </p:nvSpPr>
        <p:spPr>
          <a:xfrm flipH="1">
            <a:off x="0" y="6643734"/>
            <a:ext cx="9144000" cy="214290"/>
          </a:xfrm>
          <a:prstGeom prst="rect">
            <a:avLst/>
          </a:prstGeom>
          <a:solidFill>
            <a:srgbClr val="9DB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-1" y="1214422"/>
            <a:ext cx="4941061" cy="394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400" dirty="0">
                <a:solidFill>
                  <a:srgbClr val="B85808"/>
                </a:solidFill>
              </a:rPr>
              <a:t>ДОРОЖНОЕ </a:t>
            </a:r>
            <a:r>
              <a:rPr lang="ru-RU" sz="2400" dirty="0" smtClean="0">
                <a:solidFill>
                  <a:srgbClr val="B85808"/>
                </a:solidFill>
              </a:rPr>
              <a:t>ХОЗЯЙСТВО</a:t>
            </a:r>
            <a:endParaRPr lang="ru-RU" sz="2400" dirty="0">
              <a:solidFill>
                <a:srgbClr val="B85808"/>
              </a:solidFill>
            </a:endParaRPr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621947" y="2707046"/>
            <a:ext cx="428400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Нашивка 40"/>
          <p:cNvSpPr/>
          <p:nvPr/>
        </p:nvSpPr>
        <p:spPr>
          <a:xfrm>
            <a:off x="307182" y="4280828"/>
            <a:ext cx="214314" cy="21431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1348655" y="1855568"/>
            <a:ext cx="122308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spc="-150" dirty="0">
                <a:solidFill>
                  <a:srgbClr val="FF6600"/>
                </a:solidFill>
              </a:rPr>
              <a:t>979,9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2358130" y="2112110"/>
            <a:ext cx="484331" cy="281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км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AutoShape 2" descr="дорога, перспективы, в, кривые значок в Graphicsbay Transport Icons"/>
          <p:cNvSpPr>
            <a:spLocks noChangeAspect="1" noChangeArrowheads="1"/>
          </p:cNvSpPr>
          <p:nvPr/>
        </p:nvSpPr>
        <p:spPr bwMode="auto">
          <a:xfrm>
            <a:off x="381791" y="1829009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30" name="Picture 6" descr="Road - Free transport icons"/>
          <p:cNvPicPr>
            <a:picLocks noChangeAspect="1" noChangeArrowheads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00195" y="1910425"/>
            <a:ext cx="603225" cy="603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Прямоугольник 49"/>
          <p:cNvSpPr/>
          <p:nvPr/>
        </p:nvSpPr>
        <p:spPr>
          <a:xfrm>
            <a:off x="2973260" y="1869635"/>
            <a:ext cx="2318820" cy="5283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ru-RU" sz="1200" b="1" dirty="0" smtClean="0"/>
              <a:t>Дорог общего пользования</a:t>
            </a:r>
            <a:endParaRPr lang="ru-RU" sz="1200" b="1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86591" y="2748118"/>
            <a:ext cx="672158" cy="672158"/>
          </a:xfrm>
          <a:prstGeom prst="rect">
            <a:avLst/>
          </a:prstGeom>
        </p:spPr>
      </p:pic>
      <p:sp>
        <p:nvSpPr>
          <p:cNvPr id="53" name="Прямоугольник 52"/>
          <p:cNvSpPr/>
          <p:nvPr/>
        </p:nvSpPr>
        <p:spPr>
          <a:xfrm>
            <a:off x="1357290" y="2784483"/>
            <a:ext cx="135732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spc="-150" dirty="0" smtClean="0">
                <a:solidFill>
                  <a:srgbClr val="FF6600"/>
                </a:solidFill>
              </a:rPr>
              <a:t>154,1</a:t>
            </a:r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 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2500298" y="3002163"/>
            <a:ext cx="500066" cy="281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</a:pPr>
            <a:r>
              <a:rPr lang="ru-RU" sz="1600" b="1" dirty="0" smtClean="0">
                <a:solidFill>
                  <a:schemeClr val="accent6">
                    <a:lumMod val="75000"/>
                  </a:schemeClr>
                </a:solidFill>
              </a:rPr>
              <a:t>км</a:t>
            </a:r>
            <a:endParaRPr lang="ru-RU" sz="1600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2951820" y="2790081"/>
            <a:ext cx="23188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/>
              <a:t>Дорог планируется отремонтировать</a:t>
            </a:r>
            <a:br>
              <a:rPr lang="ru-RU" sz="1200" b="1" dirty="0" smtClean="0"/>
            </a:br>
            <a:r>
              <a:rPr lang="ru-RU" sz="1200" b="1" i="1" dirty="0" smtClean="0">
                <a:solidFill>
                  <a:schemeClr val="accent2">
                    <a:lumMod val="50000"/>
                  </a:schemeClr>
                </a:solidFill>
              </a:rPr>
              <a:t>к 2026 году</a:t>
            </a:r>
            <a:endParaRPr lang="ru-RU" sz="1200" b="1" i="1" dirty="0">
              <a:solidFill>
                <a:schemeClr val="accent2">
                  <a:lumMod val="50000"/>
                </a:schemeClr>
              </a:solidFill>
            </a:endParaRPr>
          </a:p>
        </p:txBody>
      </p:sp>
      <p:cxnSp>
        <p:nvCxnSpPr>
          <p:cNvPr id="56" name="Прямая соединительная линия 55"/>
          <p:cNvCxnSpPr/>
          <p:nvPr/>
        </p:nvCxnSpPr>
        <p:spPr>
          <a:xfrm>
            <a:off x="605073" y="3526804"/>
            <a:ext cx="428400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379010" y="3753678"/>
            <a:ext cx="380835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00"/>
              </a:lnSpc>
            </a:pPr>
            <a:r>
              <a:rPr lang="ru-RU" sz="1600" dirty="0" smtClean="0">
                <a:solidFill>
                  <a:srgbClr val="7030A0"/>
                </a:solidFill>
              </a:rPr>
              <a:t>Планируется отремонтировать дороги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11560" y="4221088"/>
            <a:ext cx="32147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smtClean="0"/>
              <a:t>Строительство дорожной инфраструктуры </a:t>
            </a:r>
          </a:p>
          <a:p>
            <a:r>
              <a:rPr lang="ru-RU" sz="1000" dirty="0" smtClean="0"/>
              <a:t>в пос. Красный – Бор, пос.Ивняки</a:t>
            </a:r>
            <a:endParaRPr lang="ru-RU" sz="1000" dirty="0"/>
          </a:p>
        </p:txBody>
      </p:sp>
      <p:sp>
        <p:nvSpPr>
          <p:cNvPr id="61" name="Прямоугольник 60"/>
          <p:cNvSpPr/>
          <p:nvPr/>
        </p:nvSpPr>
        <p:spPr>
          <a:xfrm>
            <a:off x="3595884" y="4071942"/>
            <a:ext cx="88574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spc="-150" dirty="0" smtClean="0">
                <a:solidFill>
                  <a:srgbClr val="FF6600"/>
                </a:solidFill>
              </a:rPr>
              <a:t>19</a:t>
            </a:r>
            <a:endParaRPr lang="ru-RU" sz="3600" spc="-150" dirty="0">
              <a:solidFill>
                <a:srgbClr val="FF6600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4632751" y="4293096"/>
            <a:ext cx="381601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sz="1200" dirty="0" smtClean="0">
                <a:solidFill>
                  <a:srgbClr val="FF6600"/>
                </a:solidFill>
              </a:rPr>
              <a:t>км</a:t>
            </a:r>
            <a:endParaRPr lang="ru-RU" sz="1200" dirty="0">
              <a:solidFill>
                <a:srgbClr val="FF6600"/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611560" y="4653136"/>
            <a:ext cx="468052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Нашивка 69"/>
          <p:cNvSpPr/>
          <p:nvPr/>
        </p:nvSpPr>
        <p:spPr>
          <a:xfrm>
            <a:off x="314717" y="4963643"/>
            <a:ext cx="214314" cy="21431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611560" y="4653136"/>
            <a:ext cx="2928959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smtClean="0"/>
              <a:t>Ремонт дорог местного значения в рамках РЦП «Комплексное развитие транспортной инфраструктуры объединенной дорожной сети Ярославской области и городской агломерации «Ярославская» </a:t>
            </a:r>
            <a:endParaRPr lang="ru-RU" sz="1000" b="1" dirty="0"/>
          </a:p>
        </p:txBody>
      </p:sp>
      <p:sp>
        <p:nvSpPr>
          <p:cNvPr id="72" name="Прямоугольник 71"/>
          <p:cNvSpPr/>
          <p:nvPr/>
        </p:nvSpPr>
        <p:spPr>
          <a:xfrm>
            <a:off x="3609324" y="4806975"/>
            <a:ext cx="95592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spc="-150" dirty="0" smtClean="0">
                <a:solidFill>
                  <a:srgbClr val="FF6600"/>
                </a:solidFill>
              </a:rPr>
              <a:t>29,5</a:t>
            </a:r>
            <a:endParaRPr lang="ru-RU" sz="3600" spc="-150" dirty="0">
              <a:solidFill>
                <a:srgbClr val="FF6600"/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4662287" y="5028155"/>
            <a:ext cx="381601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sz="1200" dirty="0" smtClean="0">
                <a:solidFill>
                  <a:srgbClr val="FF6600"/>
                </a:solidFill>
              </a:rPr>
              <a:t>км</a:t>
            </a:r>
            <a:endParaRPr lang="ru-RU" sz="1200" dirty="0">
              <a:solidFill>
                <a:srgbClr val="FF6600"/>
              </a:solidFill>
            </a:endParaRP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539552" y="5445224"/>
            <a:ext cx="468052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Нашивка 74"/>
          <p:cNvSpPr/>
          <p:nvPr/>
        </p:nvSpPr>
        <p:spPr>
          <a:xfrm>
            <a:off x="307182" y="5744809"/>
            <a:ext cx="214314" cy="214314"/>
          </a:xfrm>
          <a:prstGeom prst="chevron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611560" y="5445224"/>
            <a:ext cx="3071834" cy="86177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000" dirty="0" smtClean="0"/>
              <a:t>Ремонт дорог областного значения в рамках РЦП «Комплексное развитие транспортной инфраструктуры объединенной дорожной сети Ярославской области и городской агломерации «Ярославская» </a:t>
            </a:r>
            <a:endParaRPr lang="ru-RU" sz="1000" b="1" dirty="0"/>
          </a:p>
        </p:txBody>
      </p:sp>
      <p:sp>
        <p:nvSpPr>
          <p:cNvPr id="77" name="Прямоугольник 76"/>
          <p:cNvSpPr/>
          <p:nvPr/>
        </p:nvSpPr>
        <p:spPr>
          <a:xfrm>
            <a:off x="3563888" y="5453306"/>
            <a:ext cx="117024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spc="-150" dirty="0" smtClean="0">
                <a:solidFill>
                  <a:srgbClr val="FF6600"/>
                </a:solidFill>
              </a:rPr>
              <a:t>124,6</a:t>
            </a:r>
            <a:endParaRPr lang="ru-RU" sz="3600" spc="-150" dirty="0">
              <a:solidFill>
                <a:srgbClr val="FF6600"/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4670658" y="5674730"/>
            <a:ext cx="407876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sz="1200" dirty="0" smtClean="0">
                <a:solidFill>
                  <a:srgbClr val="FF6600"/>
                </a:solidFill>
              </a:rPr>
              <a:t>км</a:t>
            </a:r>
            <a:endParaRPr lang="ru-RU" sz="1200" dirty="0">
              <a:solidFill>
                <a:srgbClr val="FF6600"/>
              </a:solidFill>
            </a:endParaRP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578934" y="6262541"/>
            <a:ext cx="4713146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rot="16200000">
            <a:off x="6093466" y="3294284"/>
            <a:ext cx="2213651" cy="3240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580112" y="1320348"/>
            <a:ext cx="3144349" cy="2252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Прямоугольник с двумя скругленными противолежащими углами 38"/>
          <p:cNvSpPr/>
          <p:nvPr/>
        </p:nvSpPr>
        <p:spPr>
          <a:xfrm>
            <a:off x="700195" y="571480"/>
            <a:ext cx="2800235" cy="500042"/>
          </a:xfrm>
          <a:prstGeom prst="round2DiagRect">
            <a:avLst/>
          </a:prstGeom>
          <a:solidFill>
            <a:schemeClr val="bg1"/>
          </a:solidFill>
          <a:ln>
            <a:solidFill>
              <a:srgbClr val="9BA3E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57224" y="642918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5B8DDD"/>
                </a:solidFill>
              </a:rPr>
              <a:t>Комплексный план развития </a:t>
            </a:r>
            <a:r>
              <a:rPr lang="ru-RU" sz="1200" b="1" dirty="0" smtClean="0">
                <a:solidFill>
                  <a:srgbClr val="5B8DDD"/>
                </a:solidFill>
              </a:rPr>
              <a:t>Ярославского </a:t>
            </a:r>
            <a:r>
              <a:rPr lang="ru-RU" sz="1200" b="1" dirty="0">
                <a:solidFill>
                  <a:srgbClr val="5B8DDD"/>
                </a:solidFill>
              </a:rPr>
              <a:t>района </a:t>
            </a:r>
            <a:r>
              <a:rPr lang="ru-RU" sz="1200" b="1" dirty="0" smtClean="0">
                <a:solidFill>
                  <a:srgbClr val="5B8DDD"/>
                </a:solidFill>
              </a:rPr>
              <a:t>2023-2027</a:t>
            </a:r>
            <a:endParaRPr lang="ru-RU" sz="1200" b="1" dirty="0">
              <a:solidFill>
                <a:srgbClr val="5B8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Прямоугольник 22"/>
          <p:cNvSpPr/>
          <p:nvPr/>
        </p:nvSpPr>
        <p:spPr>
          <a:xfrm flipH="1">
            <a:off x="0" y="6357958"/>
            <a:ext cx="9144000" cy="142876"/>
          </a:xfrm>
          <a:prstGeom prst="rect">
            <a:avLst/>
          </a:prstGeom>
          <a:solidFill>
            <a:srgbClr val="174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4" name="Picture 2" descr="E:\WORKS_2022\ACCEPT\Vibori_2022\Презентация\Комплексные планы развития\pictogram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42852"/>
            <a:ext cx="9144001" cy="1054599"/>
          </a:xfrm>
          <a:prstGeom prst="rect">
            <a:avLst/>
          </a:prstGeom>
          <a:noFill/>
        </p:spPr>
      </p:pic>
      <p:sp>
        <p:nvSpPr>
          <p:cNvPr id="27" name="Блок-схема: процесс 26"/>
          <p:cNvSpPr/>
          <p:nvPr/>
        </p:nvSpPr>
        <p:spPr>
          <a:xfrm>
            <a:off x="0" y="6500858"/>
            <a:ext cx="9144000" cy="357142"/>
          </a:xfrm>
          <a:prstGeom prst="flowChartProcess">
            <a:avLst/>
          </a:prstGeom>
          <a:solidFill>
            <a:srgbClr val="5B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 28"/>
          <p:cNvSpPr/>
          <p:nvPr/>
        </p:nvSpPr>
        <p:spPr>
          <a:xfrm>
            <a:off x="8429652" y="6429396"/>
            <a:ext cx="642942" cy="294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sz="2000" dirty="0">
                <a:solidFill>
                  <a:schemeClr val="bg1"/>
                </a:solidFill>
              </a:rPr>
              <a:t>10</a:t>
            </a:r>
          </a:p>
        </p:txBody>
      </p:sp>
      <p:sp>
        <p:nvSpPr>
          <p:cNvPr id="34" name="Прямоугольник 33"/>
          <p:cNvSpPr/>
          <p:nvPr/>
        </p:nvSpPr>
        <p:spPr>
          <a:xfrm flipH="1">
            <a:off x="0" y="6643734"/>
            <a:ext cx="9144000" cy="214290"/>
          </a:xfrm>
          <a:prstGeom prst="rect">
            <a:avLst/>
          </a:prstGeom>
          <a:solidFill>
            <a:srgbClr val="9DB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755576" y="1772816"/>
            <a:ext cx="3384376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00"/>
              </a:lnSpc>
            </a:pPr>
            <a:r>
              <a:rPr lang="ru-RU" sz="1600" dirty="0">
                <a:solidFill>
                  <a:srgbClr val="7030A0"/>
                </a:solidFill>
              </a:rPr>
              <a:t>За 5 лет </a:t>
            </a:r>
            <a:r>
              <a:rPr lang="ru-RU" sz="1600" dirty="0" smtClean="0">
                <a:solidFill>
                  <a:srgbClr val="7030A0"/>
                </a:solidFill>
              </a:rPr>
              <a:t>планируется благоустроить:</a:t>
            </a:r>
            <a:endParaRPr lang="ru-RU" sz="1600" dirty="0">
              <a:solidFill>
                <a:srgbClr val="7030A0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1142978" y="2132856"/>
            <a:ext cx="908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FF6600"/>
                </a:solidFill>
              </a:rPr>
              <a:t>54</a:t>
            </a:r>
            <a:endParaRPr lang="ru-RU" sz="3200" dirty="0">
              <a:solidFill>
                <a:srgbClr val="FF6600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2071670" y="2214554"/>
            <a:ext cx="3025167" cy="14003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3400"/>
              </a:lnSpc>
            </a:pPr>
            <a:r>
              <a:rPr lang="ru-RU" sz="1400" b="1" dirty="0"/>
              <a:t>дворов   </a:t>
            </a:r>
          </a:p>
          <a:p>
            <a:pPr>
              <a:lnSpc>
                <a:spcPts val="3400"/>
              </a:lnSpc>
            </a:pPr>
            <a:r>
              <a:rPr lang="ru-RU" sz="1400" b="1" dirty="0" smtClean="0"/>
              <a:t>общественные </a:t>
            </a:r>
            <a:r>
              <a:rPr lang="ru-RU" sz="1400" b="1" dirty="0"/>
              <a:t>территорий </a:t>
            </a:r>
          </a:p>
          <a:p>
            <a:pPr>
              <a:lnSpc>
                <a:spcPts val="3400"/>
              </a:lnSpc>
            </a:pPr>
            <a:r>
              <a:rPr lang="ru-RU" sz="1400" b="1" dirty="0"/>
              <a:t>площадок для </a:t>
            </a:r>
            <a:r>
              <a:rPr lang="ru-RU" sz="1400" b="1" dirty="0" smtClean="0"/>
              <a:t>ТКО</a:t>
            </a:r>
            <a:endParaRPr lang="ru-RU" sz="1400" b="1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42912" y="4596867"/>
            <a:ext cx="2597950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</a:pPr>
            <a:r>
              <a:rPr lang="ru-RU" sz="1400" b="1" dirty="0" smtClean="0"/>
              <a:t>Ликвидация несанкционированных свалок</a:t>
            </a:r>
            <a:endParaRPr lang="ru-RU" sz="1400" b="1" dirty="0"/>
          </a:p>
        </p:txBody>
      </p:sp>
      <p:sp>
        <p:nvSpPr>
          <p:cNvPr id="13" name="Прямоугольник 12"/>
          <p:cNvSpPr/>
          <p:nvPr/>
        </p:nvSpPr>
        <p:spPr>
          <a:xfrm>
            <a:off x="1142978" y="2597203"/>
            <a:ext cx="908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FF6600"/>
                </a:solidFill>
              </a:rPr>
              <a:t>35</a:t>
            </a:r>
            <a:endParaRPr lang="ru-RU" sz="3200" dirty="0">
              <a:solidFill>
                <a:srgbClr val="FF6600"/>
              </a:solidFill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1142978" y="3015596"/>
            <a:ext cx="908742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dirty="0" smtClean="0">
                <a:solidFill>
                  <a:srgbClr val="FF6600"/>
                </a:solidFill>
              </a:rPr>
              <a:t>106</a:t>
            </a:r>
            <a:endParaRPr lang="ru-RU" sz="3200" dirty="0">
              <a:solidFill>
                <a:srgbClr val="FF6600"/>
              </a:solidFill>
            </a:endParaRPr>
          </a:p>
        </p:txBody>
      </p:sp>
      <p:grpSp>
        <p:nvGrpSpPr>
          <p:cNvPr id="3" name="Группа 14"/>
          <p:cNvGrpSpPr/>
          <p:nvPr/>
        </p:nvGrpSpPr>
        <p:grpSpPr>
          <a:xfrm>
            <a:off x="1285852" y="2677935"/>
            <a:ext cx="2928958" cy="858844"/>
            <a:chOff x="2214548" y="2721114"/>
            <a:chExt cx="3000396" cy="858844"/>
          </a:xfrm>
        </p:grpSpPr>
        <p:cxnSp>
          <p:nvCxnSpPr>
            <p:cNvPr id="16" name="Прямая соединительная линия 15"/>
            <p:cNvCxnSpPr/>
            <p:nvPr/>
          </p:nvCxnSpPr>
          <p:spPr>
            <a:xfrm>
              <a:off x="2214548" y="2721114"/>
              <a:ext cx="3000396" cy="1588"/>
            </a:xfrm>
            <a:prstGeom prst="line">
              <a:avLst/>
            </a:prstGeom>
            <a:ln>
              <a:solidFill>
                <a:srgbClr val="9BA3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/>
          </p:nvCxnSpPr>
          <p:spPr>
            <a:xfrm>
              <a:off x="2214548" y="3149742"/>
              <a:ext cx="3000396" cy="1588"/>
            </a:xfrm>
            <a:prstGeom prst="line">
              <a:avLst/>
            </a:prstGeom>
            <a:ln>
              <a:solidFill>
                <a:srgbClr val="9BA3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/>
          </p:nvCxnSpPr>
          <p:spPr>
            <a:xfrm>
              <a:off x="2214548" y="3578370"/>
              <a:ext cx="3000396" cy="1588"/>
            </a:xfrm>
            <a:prstGeom prst="line">
              <a:avLst/>
            </a:prstGeom>
            <a:ln>
              <a:solidFill>
                <a:srgbClr val="9BA3EB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9" name="Picture 3" descr="E:\WORKS_2022\ACCEPT\Vibori_2022\Презентация\Комплексные планы развития\S_10 pictogrammi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54526" y="3832490"/>
            <a:ext cx="1178728" cy="520834"/>
          </a:xfrm>
          <a:prstGeom prst="rect">
            <a:avLst/>
          </a:prstGeom>
          <a:noFill/>
        </p:spPr>
      </p:pic>
      <p:sp>
        <p:nvSpPr>
          <p:cNvPr id="20" name="Овал 19"/>
          <p:cNvSpPr/>
          <p:nvPr/>
        </p:nvSpPr>
        <p:spPr>
          <a:xfrm>
            <a:off x="572576" y="4682207"/>
            <a:ext cx="71438" cy="714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Овал 20"/>
          <p:cNvSpPr/>
          <p:nvPr/>
        </p:nvSpPr>
        <p:spPr>
          <a:xfrm>
            <a:off x="571978" y="5529070"/>
            <a:ext cx="71438" cy="714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0" name="Прямая соединительная линия 29"/>
          <p:cNvCxnSpPr/>
          <p:nvPr/>
        </p:nvCxnSpPr>
        <p:spPr>
          <a:xfrm>
            <a:off x="571472" y="5000636"/>
            <a:ext cx="3794559" cy="0"/>
          </a:xfrm>
          <a:prstGeom prst="line">
            <a:avLst/>
          </a:prstGeom>
          <a:ln>
            <a:solidFill>
              <a:srgbClr val="9BA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Прямоугольник 31"/>
          <p:cNvSpPr/>
          <p:nvPr/>
        </p:nvSpPr>
        <p:spPr>
          <a:xfrm>
            <a:off x="683568" y="1340768"/>
            <a:ext cx="3714774" cy="394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2400" dirty="0">
                <a:solidFill>
                  <a:srgbClr val="FF6600"/>
                </a:solidFill>
              </a:rPr>
              <a:t>БЛАГОУСТРОЙСТВО</a:t>
            </a:r>
          </a:p>
        </p:txBody>
      </p:sp>
      <p:pic>
        <p:nvPicPr>
          <p:cNvPr id="33" name="Picture 2" descr="E:\WORKS_2022\ACCEPT\Vibori_2022\Презентация\Комплексные планы развития\fon\pic_4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14348" y="2633492"/>
            <a:ext cx="520324" cy="428628"/>
          </a:xfrm>
          <a:prstGeom prst="rect">
            <a:avLst/>
          </a:prstGeom>
          <a:noFill/>
        </p:spPr>
      </p:pic>
      <p:pic>
        <p:nvPicPr>
          <p:cNvPr id="35" name="Picture 3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00076" y="2204864"/>
            <a:ext cx="342900" cy="40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5786" y="3259054"/>
            <a:ext cx="285752" cy="231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8" name="Прямоугольник 37"/>
          <p:cNvSpPr/>
          <p:nvPr/>
        </p:nvSpPr>
        <p:spPr>
          <a:xfrm>
            <a:off x="768806" y="3981227"/>
            <a:ext cx="1865711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2400" dirty="0">
                <a:solidFill>
                  <a:schemeClr val="accent3">
                    <a:lumMod val="75000"/>
                  </a:schemeClr>
                </a:solidFill>
              </a:rPr>
              <a:t>ЭКОЛОГИЯ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3214678" y="4572008"/>
            <a:ext cx="87556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 smtClean="0">
                <a:solidFill>
                  <a:srgbClr val="FF6600"/>
                </a:solidFill>
              </a:rPr>
              <a:t>100%</a:t>
            </a:r>
            <a:endParaRPr lang="ru-RU" sz="2400" b="1" dirty="0">
              <a:solidFill>
                <a:srgbClr val="FF6600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642910" y="5442627"/>
            <a:ext cx="2580971" cy="598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300"/>
              </a:lnSpc>
            </a:pPr>
            <a:r>
              <a:rPr lang="ru-RU" sz="1400" b="1" dirty="0" smtClean="0"/>
              <a:t>Капитальный ремонт и строительство очистных сооружений</a:t>
            </a:r>
            <a:endParaRPr lang="ru-RU" sz="1400" b="1" dirty="0"/>
          </a:p>
        </p:txBody>
      </p:sp>
      <p:sp>
        <p:nvSpPr>
          <p:cNvPr id="44" name="Прямоугольник 43"/>
          <p:cNvSpPr/>
          <p:nvPr/>
        </p:nvSpPr>
        <p:spPr>
          <a:xfrm>
            <a:off x="3143890" y="5529070"/>
            <a:ext cx="1643074" cy="3951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80000"/>
              </a:lnSpc>
            </a:pPr>
            <a:r>
              <a:rPr lang="ru-RU" sz="2400" b="1" dirty="0" smtClean="0">
                <a:solidFill>
                  <a:srgbClr val="FF6600"/>
                </a:solidFill>
              </a:rPr>
              <a:t>8 </a:t>
            </a:r>
            <a:r>
              <a:rPr lang="ru-RU" sz="1400" b="1" dirty="0" smtClean="0">
                <a:solidFill>
                  <a:srgbClr val="FF6600"/>
                </a:solidFill>
              </a:rPr>
              <a:t>сооружений</a:t>
            </a:r>
            <a:endParaRPr lang="ru-RU" sz="1400" b="1" dirty="0">
              <a:solidFill>
                <a:srgbClr val="FF6600"/>
              </a:solidFill>
            </a:endParaRPr>
          </a:p>
        </p:txBody>
      </p:sp>
      <p:cxnSp>
        <p:nvCxnSpPr>
          <p:cNvPr id="45" name="Прямая соединительная линия 44"/>
          <p:cNvCxnSpPr/>
          <p:nvPr/>
        </p:nvCxnSpPr>
        <p:spPr>
          <a:xfrm>
            <a:off x="563124" y="6027469"/>
            <a:ext cx="3794559" cy="0"/>
          </a:xfrm>
          <a:prstGeom prst="line">
            <a:avLst/>
          </a:prstGeom>
          <a:ln>
            <a:solidFill>
              <a:srgbClr val="9BA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Прямоугольник 36"/>
          <p:cNvSpPr/>
          <p:nvPr/>
        </p:nvSpPr>
        <p:spPr>
          <a:xfrm>
            <a:off x="642910" y="5013759"/>
            <a:ext cx="2597950" cy="4314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300"/>
              </a:lnSpc>
            </a:pPr>
            <a:r>
              <a:rPr lang="ru-RU" sz="1400" b="1" dirty="0" smtClean="0"/>
              <a:t>Строительство комплекса </a:t>
            </a:r>
          </a:p>
          <a:p>
            <a:pPr lvl="0">
              <a:lnSpc>
                <a:spcPts val="1300"/>
              </a:lnSpc>
            </a:pPr>
            <a:r>
              <a:rPr lang="ru-RU" sz="1400" b="1" dirty="0" smtClean="0"/>
              <a:t>по переработке отходов</a:t>
            </a:r>
            <a:endParaRPr lang="ru-RU" sz="1400" b="1" dirty="0"/>
          </a:p>
        </p:txBody>
      </p:sp>
      <p:sp>
        <p:nvSpPr>
          <p:cNvPr id="39" name="Овал 38"/>
          <p:cNvSpPr/>
          <p:nvPr/>
        </p:nvSpPr>
        <p:spPr>
          <a:xfrm>
            <a:off x="572574" y="5085976"/>
            <a:ext cx="71438" cy="71438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71470" y="5404405"/>
            <a:ext cx="3794559" cy="0"/>
          </a:xfrm>
          <a:prstGeom prst="line">
            <a:avLst/>
          </a:prstGeom>
          <a:ln>
            <a:solidFill>
              <a:srgbClr val="9BA3EB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214676" y="4975777"/>
            <a:ext cx="235745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6600"/>
                </a:solidFill>
              </a:rPr>
              <a:t>40 </a:t>
            </a:r>
            <a:r>
              <a:rPr lang="ru-RU" sz="1400" b="1" dirty="0" smtClean="0">
                <a:solidFill>
                  <a:srgbClr val="FF6600"/>
                </a:solidFill>
              </a:rPr>
              <a:t>рабочих мест</a:t>
            </a:r>
            <a:endParaRPr lang="ru-RU" sz="1400" b="1" dirty="0">
              <a:solidFill>
                <a:srgbClr val="FF6600"/>
              </a:solidFill>
            </a:endParaRPr>
          </a:p>
        </p:txBody>
      </p:sp>
      <p:pic>
        <p:nvPicPr>
          <p:cNvPr id="46" name="Рисунок 45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508104" y="1428736"/>
            <a:ext cx="2992986" cy="18303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0" name="Picture 2" descr="https://sun9-59.userapi.com/impf/tuF6DbpY5zYo969pGxluMtJyV-itttKBPFLUUQ/LM7rNIBFIhY.jpg?size=1200x800&amp;quality=96&amp;sign=3780f0cc2196fbac46e9df1d0100605b&amp;type=album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572132" y="3786190"/>
            <a:ext cx="2933288" cy="1955525"/>
          </a:xfrm>
          <a:prstGeom prst="rect">
            <a:avLst/>
          </a:prstGeom>
          <a:noFill/>
        </p:spPr>
      </p:pic>
      <p:sp>
        <p:nvSpPr>
          <p:cNvPr id="47" name="Прямоугольник с двумя скругленными противолежащими углами 46"/>
          <p:cNvSpPr/>
          <p:nvPr/>
        </p:nvSpPr>
        <p:spPr>
          <a:xfrm>
            <a:off x="700195" y="571480"/>
            <a:ext cx="2800235" cy="500042"/>
          </a:xfrm>
          <a:prstGeom prst="round2DiagRect">
            <a:avLst/>
          </a:prstGeom>
          <a:solidFill>
            <a:schemeClr val="bg1"/>
          </a:solidFill>
          <a:ln>
            <a:solidFill>
              <a:srgbClr val="9BA3E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857224" y="642918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5B8DDD"/>
                </a:solidFill>
              </a:rPr>
              <a:t>Комплексный план развития </a:t>
            </a:r>
            <a:r>
              <a:rPr lang="ru-RU" sz="1200" b="1" dirty="0" smtClean="0">
                <a:solidFill>
                  <a:srgbClr val="5B8DDD"/>
                </a:solidFill>
              </a:rPr>
              <a:t>Ярославского </a:t>
            </a:r>
            <a:r>
              <a:rPr lang="ru-RU" sz="1200" b="1" dirty="0">
                <a:solidFill>
                  <a:srgbClr val="5B8DDD"/>
                </a:solidFill>
              </a:rPr>
              <a:t>района </a:t>
            </a:r>
            <a:r>
              <a:rPr lang="ru-RU" sz="1200" b="1" dirty="0" smtClean="0">
                <a:solidFill>
                  <a:srgbClr val="5B8DDD"/>
                </a:solidFill>
              </a:rPr>
              <a:t>2023-2027</a:t>
            </a:r>
            <a:endParaRPr lang="ru-RU" sz="1200" b="1" dirty="0">
              <a:solidFill>
                <a:srgbClr val="5B8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3123003"/>
            <a:ext cx="3143272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</a:rPr>
              <a:t>РАЗВИТИЕ СОЦИАЛЬНОЙ СФЕРЫ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2285992"/>
            <a:ext cx="1143008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5400" dirty="0">
                <a:solidFill>
                  <a:schemeClr val="bg1"/>
                </a:solidFill>
              </a:rPr>
              <a:t>03.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929058" y="4071942"/>
            <a:ext cx="2928958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>
            <a:off x="4500562" y="1857364"/>
            <a:ext cx="914400" cy="914400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428992" y="3214686"/>
            <a:ext cx="357190" cy="35719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Прямоугольник 41"/>
          <p:cNvSpPr/>
          <p:nvPr/>
        </p:nvSpPr>
        <p:spPr>
          <a:xfrm flipH="1">
            <a:off x="0" y="6357958"/>
            <a:ext cx="9144000" cy="142876"/>
          </a:xfrm>
          <a:prstGeom prst="rect">
            <a:avLst/>
          </a:prstGeom>
          <a:solidFill>
            <a:srgbClr val="174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E:\WORKS_2022\ACCEPT\Vibori_2022\Презентация\Комплексные планы развития\pictogramm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4"/>
            <a:ext cx="9144001" cy="1054599"/>
          </a:xfrm>
          <a:prstGeom prst="rect">
            <a:avLst/>
          </a:prstGeom>
          <a:noFill/>
        </p:spPr>
      </p:pic>
      <p:sp>
        <p:nvSpPr>
          <p:cNvPr id="55" name="Блок-схема: процесс 54"/>
          <p:cNvSpPr/>
          <p:nvPr/>
        </p:nvSpPr>
        <p:spPr>
          <a:xfrm>
            <a:off x="0" y="6500858"/>
            <a:ext cx="9144000" cy="357142"/>
          </a:xfrm>
          <a:prstGeom prst="flowChartProcess">
            <a:avLst/>
          </a:prstGeom>
          <a:solidFill>
            <a:srgbClr val="5B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8429652" y="6429396"/>
            <a:ext cx="642942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12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 flipH="1">
            <a:off x="0" y="6643734"/>
            <a:ext cx="9144000" cy="214290"/>
          </a:xfrm>
          <a:prstGeom prst="rect">
            <a:avLst/>
          </a:prstGeom>
          <a:solidFill>
            <a:srgbClr val="9DB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39552" y="1124744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ОБРАЗОВАНИЕ</a:t>
            </a:r>
          </a:p>
        </p:txBody>
      </p:sp>
      <p:grpSp>
        <p:nvGrpSpPr>
          <p:cNvPr id="3" name="Группа 3"/>
          <p:cNvGrpSpPr/>
          <p:nvPr/>
        </p:nvGrpSpPr>
        <p:grpSpPr>
          <a:xfrm>
            <a:off x="6300192" y="1052736"/>
            <a:ext cx="2679495" cy="1047601"/>
            <a:chOff x="1878175" y="1566482"/>
            <a:chExt cx="2679495" cy="1047601"/>
          </a:xfrm>
        </p:grpSpPr>
        <p:sp>
          <p:nvSpPr>
            <p:cNvPr id="12" name="Прямоугольник 11"/>
            <p:cNvSpPr/>
            <p:nvPr/>
          </p:nvSpPr>
          <p:spPr>
            <a:xfrm>
              <a:off x="1950183" y="1566482"/>
              <a:ext cx="2607487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ts val="1600"/>
                </a:lnSpc>
              </a:pPr>
              <a:r>
                <a:rPr lang="ru-RU" sz="1300" b="1" dirty="0" smtClean="0">
                  <a:solidFill>
                    <a:srgbClr val="7030A0"/>
                  </a:solidFill>
                </a:rPr>
                <a:t>Численность обучающихся </a:t>
              </a:r>
              <a:br>
                <a:rPr lang="ru-RU" sz="1300" b="1" dirty="0" smtClean="0">
                  <a:solidFill>
                    <a:srgbClr val="7030A0"/>
                  </a:solidFill>
                </a:rPr>
              </a:br>
              <a:r>
                <a:rPr lang="ru-RU" sz="1300" b="1" dirty="0" smtClean="0">
                  <a:solidFill>
                    <a:srgbClr val="7030A0"/>
                  </a:solidFill>
                </a:rPr>
                <a:t>в образовательных учреждениях</a:t>
              </a:r>
              <a:endParaRPr lang="ru-RU" sz="1300" b="1" dirty="0">
                <a:solidFill>
                  <a:srgbClr val="7030A0"/>
                </a:solidFill>
              </a:endParaRPr>
            </a:p>
          </p:txBody>
        </p:sp>
        <p:sp>
          <p:nvSpPr>
            <p:cNvPr id="13" name="Прямоугольник 12"/>
            <p:cNvSpPr/>
            <p:nvPr/>
          </p:nvSpPr>
          <p:spPr>
            <a:xfrm>
              <a:off x="2454239" y="1998530"/>
              <a:ext cx="1944216" cy="615553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 algn="ctr"/>
              <a:r>
                <a:rPr lang="ru-RU" sz="3400" dirty="0" smtClean="0">
                  <a:solidFill>
                    <a:srgbClr val="7030A0"/>
                  </a:solidFill>
                </a:rPr>
                <a:t>9 509 </a:t>
              </a:r>
              <a:r>
                <a:rPr lang="ru-RU" sz="2500" dirty="0" smtClean="0">
                  <a:solidFill>
                    <a:srgbClr val="7030A0"/>
                  </a:solidFill>
                </a:rPr>
                <a:t>чел.</a:t>
              </a:r>
              <a:endParaRPr lang="ru-RU" sz="2500" dirty="0">
                <a:solidFill>
                  <a:srgbClr val="7030A0"/>
                </a:solidFill>
              </a:endParaRPr>
            </a:p>
          </p:txBody>
        </p:sp>
        <p:cxnSp>
          <p:nvCxnSpPr>
            <p:cNvPr id="37" name="Прямая соединительная линия 36"/>
            <p:cNvCxnSpPr/>
            <p:nvPr/>
          </p:nvCxnSpPr>
          <p:spPr>
            <a:xfrm>
              <a:off x="4542471" y="1638490"/>
              <a:ext cx="0" cy="564652"/>
            </a:xfrm>
            <a:prstGeom prst="line">
              <a:avLst/>
            </a:prstGeom>
            <a:ln w="19050">
              <a:solidFill>
                <a:srgbClr val="7030A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4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878175" y="2070538"/>
              <a:ext cx="371475" cy="4095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</p:pic>
      </p:grpSp>
      <p:grpSp>
        <p:nvGrpSpPr>
          <p:cNvPr id="4" name="Группа 2"/>
          <p:cNvGrpSpPr/>
          <p:nvPr/>
        </p:nvGrpSpPr>
        <p:grpSpPr>
          <a:xfrm>
            <a:off x="323528" y="2420888"/>
            <a:ext cx="8114356" cy="3888432"/>
            <a:chOff x="506544" y="2922083"/>
            <a:chExt cx="8114356" cy="388843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984868" y="2922083"/>
              <a:ext cx="1636032" cy="3888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962928" y="2928933"/>
              <a:ext cx="1512168" cy="25134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" name="Прямоугольник 13"/>
            <p:cNvSpPr/>
            <p:nvPr/>
          </p:nvSpPr>
          <p:spPr>
            <a:xfrm>
              <a:off x="506544" y="2982056"/>
              <a:ext cx="3547130" cy="22467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Строительство дошкольной образовательной организации в п.Красный Бор</a:t>
              </a:r>
            </a:p>
            <a:p>
              <a:pPr>
                <a:lnSpc>
                  <a:spcPts val="1200"/>
                </a:lnSpc>
              </a:pPr>
              <a:endParaRPr lang="ru-RU" sz="1200" b="1" dirty="0"/>
            </a:p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Строительство дошкольной образовательной организации в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п.Карачиха</a:t>
              </a:r>
              <a:endParaRPr lang="ru-RU" sz="12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endParaRPr lang="ru-RU" sz="12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Строительство дошкольной образовательной организации в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п.Карабиха</a:t>
              </a:r>
              <a:endParaRPr lang="ru-RU" sz="12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Строительство средней общеобразовательной школы в п.Заволжье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ru-RU" sz="1200" b="1" dirty="0"/>
                <a:t> </a:t>
              </a:r>
            </a:p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Строительство средней общеобразовательной школы на 1100 учащихся в п.Красный Бор 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5" name="Группа 17"/>
            <p:cNvGrpSpPr/>
            <p:nvPr/>
          </p:nvGrpSpPr>
          <p:grpSpPr>
            <a:xfrm>
              <a:off x="650559" y="2926845"/>
              <a:ext cx="7968708" cy="1811204"/>
              <a:chOff x="1332694" y="2902167"/>
              <a:chExt cx="6761330" cy="1825924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357292" y="3355976"/>
                <a:ext cx="6736732" cy="66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/>
              <p:cNvCxnSpPr/>
              <p:nvPr/>
            </p:nvCxnSpPr>
            <p:spPr>
              <a:xfrm>
                <a:off x="1357292" y="3857631"/>
                <a:ext cx="6728163" cy="171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/>
              <p:cNvCxnSpPr/>
              <p:nvPr/>
            </p:nvCxnSpPr>
            <p:spPr>
              <a:xfrm flipV="1">
                <a:off x="1357292" y="4270415"/>
                <a:ext cx="6736732" cy="158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1357292" y="2902167"/>
                <a:ext cx="6736732" cy="21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/>
              <p:cNvCxnSpPr/>
              <p:nvPr/>
            </p:nvCxnSpPr>
            <p:spPr>
              <a:xfrm flipV="1">
                <a:off x="1332694" y="4712196"/>
                <a:ext cx="6736732" cy="158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6" name="Группа 6"/>
            <p:cNvGrpSpPr/>
            <p:nvPr/>
          </p:nvGrpSpPr>
          <p:grpSpPr>
            <a:xfrm>
              <a:off x="5619112" y="2922083"/>
              <a:ext cx="1360092" cy="523220"/>
              <a:chOff x="5487154" y="2920110"/>
              <a:chExt cx="1360092" cy="523220"/>
            </a:xfrm>
          </p:grpSpPr>
          <p:sp>
            <p:nvSpPr>
              <p:cNvPr id="29" name="Прямоугольник 28"/>
              <p:cNvSpPr/>
              <p:nvPr/>
            </p:nvSpPr>
            <p:spPr>
              <a:xfrm>
                <a:off x="6204304" y="3002395"/>
                <a:ext cx="642942" cy="297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600"/>
                  </a:lnSpc>
                </a:pPr>
                <a:r>
                  <a:rPr lang="ru-RU" sz="1200" dirty="0"/>
                  <a:t>мест</a:t>
                </a:r>
              </a:p>
            </p:txBody>
          </p:sp>
          <p:sp>
            <p:nvSpPr>
              <p:cNvPr id="30" name="Прямоугольник 29"/>
              <p:cNvSpPr/>
              <p:nvPr/>
            </p:nvSpPr>
            <p:spPr>
              <a:xfrm>
                <a:off x="5487154" y="2920110"/>
                <a:ext cx="100891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220</a:t>
                </a:r>
                <a:endParaRPr lang="ru-RU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" name="Группа 7"/>
            <p:cNvGrpSpPr/>
            <p:nvPr/>
          </p:nvGrpSpPr>
          <p:grpSpPr>
            <a:xfrm>
              <a:off x="5547104" y="3354131"/>
              <a:ext cx="1631483" cy="523220"/>
              <a:chOff x="5419896" y="3355374"/>
              <a:chExt cx="1631483" cy="523220"/>
            </a:xfrm>
          </p:grpSpPr>
          <p:sp>
            <p:nvSpPr>
              <p:cNvPr id="31" name="Прямоугольник 30"/>
              <p:cNvSpPr/>
              <p:nvPr/>
            </p:nvSpPr>
            <p:spPr>
              <a:xfrm>
                <a:off x="6209054" y="3493959"/>
                <a:ext cx="842325" cy="297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600"/>
                  </a:lnSpc>
                </a:pPr>
                <a:r>
                  <a:rPr lang="ru-RU" sz="1200" dirty="0" smtClean="0"/>
                  <a:t>мест</a:t>
                </a:r>
                <a:endParaRPr lang="ru-RU" sz="1200" dirty="0"/>
              </a:p>
            </p:txBody>
          </p:sp>
          <p:sp>
            <p:nvSpPr>
              <p:cNvPr id="32" name="Прямоугольник 31"/>
              <p:cNvSpPr/>
              <p:nvPr/>
            </p:nvSpPr>
            <p:spPr>
              <a:xfrm>
                <a:off x="5419896" y="3355374"/>
                <a:ext cx="12858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220</a:t>
                </a:r>
                <a:endParaRPr lang="ru-RU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8" name="Группа 65"/>
            <p:cNvGrpSpPr/>
            <p:nvPr/>
          </p:nvGrpSpPr>
          <p:grpSpPr>
            <a:xfrm>
              <a:off x="5547104" y="4218227"/>
              <a:ext cx="1416713" cy="523220"/>
              <a:chOff x="5365284" y="4197334"/>
              <a:chExt cx="1416713" cy="523220"/>
            </a:xfrm>
          </p:grpSpPr>
          <p:sp>
            <p:nvSpPr>
              <p:cNvPr id="33" name="Прямоугольник 32"/>
              <p:cNvSpPr/>
              <p:nvPr/>
            </p:nvSpPr>
            <p:spPr>
              <a:xfrm>
                <a:off x="6139055" y="4302522"/>
                <a:ext cx="642942" cy="297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600"/>
                  </a:lnSpc>
                </a:pPr>
                <a:r>
                  <a:rPr lang="ru-RU" sz="1200" dirty="0" smtClean="0"/>
                  <a:t>мест</a:t>
                </a:r>
                <a:endParaRPr lang="ru-RU" sz="1200" dirty="0"/>
              </a:p>
            </p:txBody>
          </p:sp>
          <p:sp>
            <p:nvSpPr>
              <p:cNvPr id="34" name="Прямоугольник 33"/>
              <p:cNvSpPr/>
              <p:nvPr/>
            </p:nvSpPr>
            <p:spPr>
              <a:xfrm>
                <a:off x="5365284" y="4197334"/>
                <a:ext cx="12858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350</a:t>
                </a:r>
                <a:endParaRPr lang="ru-RU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39" name="Прямоугольник 38"/>
            <p:cNvSpPr/>
            <p:nvPr/>
          </p:nvSpPr>
          <p:spPr>
            <a:xfrm>
              <a:off x="3912177" y="2990910"/>
              <a:ext cx="1571636" cy="21441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создание дополнительно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создание дополнительно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создание дополнительно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/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создание дополнительно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/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создание дополнительно</a:t>
              </a:r>
              <a:endParaRPr lang="ru-RU" sz="1100" b="1" dirty="0"/>
            </a:p>
          </p:txBody>
        </p:sp>
        <p:sp>
          <p:nvSpPr>
            <p:cNvPr id="45" name="Прямоугольник 44"/>
            <p:cNvSpPr/>
            <p:nvPr/>
          </p:nvSpPr>
          <p:spPr>
            <a:xfrm>
              <a:off x="7189213" y="2990910"/>
              <a:ext cx="1357322" cy="374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1000" b="1" dirty="0">
                  <a:solidFill>
                    <a:srgbClr val="5D59A7"/>
                  </a:solidFill>
                </a:rPr>
                <a:t>Срок реализации </a:t>
              </a:r>
            </a:p>
            <a:p>
              <a:pPr algn="ctr">
                <a:lnSpc>
                  <a:spcPts val="1100"/>
                </a:lnSpc>
              </a:pPr>
              <a:r>
                <a:rPr lang="ru-RU" sz="1000" b="1" dirty="0" smtClean="0">
                  <a:solidFill>
                    <a:srgbClr val="FF0000"/>
                  </a:solidFill>
                </a:rPr>
                <a:t>2024-2025 гг.</a:t>
              </a:r>
              <a:endParaRPr lang="ru-RU" sz="1000" b="1" dirty="0">
                <a:solidFill>
                  <a:srgbClr val="FF0000"/>
                </a:solidFill>
              </a:endParaRPr>
            </a:p>
          </p:txBody>
        </p:sp>
        <p:sp>
          <p:nvSpPr>
            <p:cNvPr id="47" name="Прямоугольник 46"/>
            <p:cNvSpPr/>
            <p:nvPr/>
          </p:nvSpPr>
          <p:spPr>
            <a:xfrm>
              <a:off x="7196791" y="3462454"/>
              <a:ext cx="1357322" cy="5209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1000" b="1" dirty="0">
                  <a:solidFill>
                    <a:srgbClr val="5D59A7"/>
                  </a:solidFill>
                </a:rPr>
                <a:t>Срок реализации </a:t>
              </a:r>
            </a:p>
            <a:p>
              <a:pPr algn="ctr">
                <a:lnSpc>
                  <a:spcPts val="1100"/>
                </a:lnSpc>
              </a:pPr>
              <a:r>
                <a:rPr lang="ru-RU" sz="1000" b="1" dirty="0" smtClean="0">
                  <a:solidFill>
                    <a:srgbClr val="FF0000"/>
                  </a:solidFill>
                </a:rPr>
                <a:t>2024-2025 гг</a:t>
              </a:r>
              <a:r>
                <a:rPr lang="ru-RU" sz="1000" b="1" dirty="0">
                  <a:solidFill>
                    <a:srgbClr val="FF0000"/>
                  </a:solidFill>
                </a:rPr>
                <a:t>.</a:t>
              </a:r>
            </a:p>
            <a:p>
              <a:pPr>
                <a:lnSpc>
                  <a:spcPts val="1100"/>
                </a:lnSpc>
              </a:pPr>
              <a:endParaRPr lang="ru-RU" sz="1200" b="1" dirty="0">
                <a:solidFill>
                  <a:srgbClr val="5D59A7"/>
                </a:solidFill>
              </a:endParaRPr>
            </a:p>
          </p:txBody>
        </p:sp>
        <p:sp>
          <p:nvSpPr>
            <p:cNvPr id="48" name="Прямоугольник 47"/>
            <p:cNvSpPr/>
            <p:nvPr/>
          </p:nvSpPr>
          <p:spPr>
            <a:xfrm>
              <a:off x="7163728" y="4320803"/>
              <a:ext cx="1357322" cy="52091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1000" b="1" dirty="0">
                  <a:solidFill>
                    <a:srgbClr val="5D59A7"/>
                  </a:solidFill>
                </a:rPr>
                <a:t>Срок реализации </a:t>
              </a:r>
            </a:p>
            <a:p>
              <a:pPr algn="ctr">
                <a:lnSpc>
                  <a:spcPts val="1100"/>
                </a:lnSpc>
              </a:pPr>
              <a:r>
                <a:rPr lang="ru-RU" sz="1000" b="1" dirty="0" smtClean="0">
                  <a:solidFill>
                    <a:srgbClr val="5D59A7"/>
                  </a:solidFill>
                </a:rPr>
                <a:t>2023-2024  гг</a:t>
              </a:r>
              <a:r>
                <a:rPr lang="ru-RU" sz="1000" b="1" dirty="0">
                  <a:solidFill>
                    <a:srgbClr val="5D59A7"/>
                  </a:solidFill>
                </a:rPr>
                <a:t>.</a:t>
              </a:r>
            </a:p>
            <a:p>
              <a:pPr>
                <a:lnSpc>
                  <a:spcPts val="1100"/>
                </a:lnSpc>
              </a:pPr>
              <a:endParaRPr lang="ru-RU" sz="1200" b="1" dirty="0">
                <a:solidFill>
                  <a:srgbClr val="5D59A7"/>
                </a:solidFill>
              </a:endParaRPr>
            </a:p>
          </p:txBody>
        </p:sp>
        <p:sp>
          <p:nvSpPr>
            <p:cNvPr id="49" name="Прямоугольник 48"/>
            <p:cNvSpPr/>
            <p:nvPr/>
          </p:nvSpPr>
          <p:spPr>
            <a:xfrm>
              <a:off x="7144797" y="4771052"/>
              <a:ext cx="1357322" cy="520912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1000" b="1" dirty="0">
                  <a:solidFill>
                    <a:srgbClr val="5D59A7"/>
                  </a:solidFill>
                </a:rPr>
                <a:t>Срок реализации </a:t>
              </a:r>
            </a:p>
            <a:p>
              <a:pPr algn="ctr">
                <a:lnSpc>
                  <a:spcPts val="1100"/>
                </a:lnSpc>
              </a:pPr>
              <a:r>
                <a:rPr lang="ru-RU" sz="1000" b="1" dirty="0" smtClean="0">
                  <a:solidFill>
                    <a:srgbClr val="FF0000"/>
                  </a:solidFill>
                </a:rPr>
                <a:t>2023-2025 гг</a:t>
              </a:r>
              <a:r>
                <a:rPr lang="ru-RU" sz="1000" b="1" dirty="0">
                  <a:solidFill>
                    <a:srgbClr val="FF0000"/>
                  </a:solidFill>
                </a:rPr>
                <a:t>.</a:t>
              </a:r>
            </a:p>
            <a:p>
              <a:pPr>
                <a:lnSpc>
                  <a:spcPts val="1100"/>
                </a:lnSpc>
              </a:pPr>
              <a:endParaRPr lang="ru-RU" sz="1200" b="1" dirty="0">
                <a:solidFill>
                  <a:srgbClr val="5D59A7"/>
                </a:solidFill>
              </a:endParaRPr>
            </a:p>
          </p:txBody>
        </p:sp>
        <p:grpSp>
          <p:nvGrpSpPr>
            <p:cNvPr id="11" name="Группа 51"/>
            <p:cNvGrpSpPr/>
            <p:nvPr/>
          </p:nvGrpSpPr>
          <p:grpSpPr>
            <a:xfrm>
              <a:off x="5475096" y="3930195"/>
              <a:ext cx="1706421" cy="1315308"/>
              <a:chOff x="5331011" y="3898426"/>
              <a:chExt cx="1706421" cy="1315308"/>
            </a:xfrm>
          </p:grpSpPr>
          <p:sp>
            <p:nvSpPr>
              <p:cNvPr id="36" name="Прямоугольник 35"/>
              <p:cNvSpPr/>
              <p:nvPr/>
            </p:nvSpPr>
            <p:spPr>
              <a:xfrm>
                <a:off x="5331011" y="4690514"/>
                <a:ext cx="12858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r>
                  <a:rPr lang="ru-RU" sz="2800" dirty="0" smtClean="0">
                    <a:solidFill>
                      <a:schemeClr val="accent6">
                        <a:lumMod val="75000"/>
                      </a:schemeClr>
                    </a:solidFill>
                  </a:rPr>
                  <a:t>1 100  </a:t>
                </a:r>
                <a:endParaRPr lang="ru-RU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59" name="Прямоугольник 58"/>
              <p:cNvSpPr/>
              <p:nvPr/>
            </p:nvSpPr>
            <p:spPr>
              <a:xfrm>
                <a:off x="6195107" y="3898426"/>
                <a:ext cx="842325" cy="29751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600"/>
                  </a:lnSpc>
                </a:pPr>
                <a:r>
                  <a:rPr lang="ru-RU" sz="1200" dirty="0" smtClean="0"/>
                  <a:t>мест</a:t>
                </a:r>
                <a:endParaRPr lang="ru-RU" sz="1200" dirty="0"/>
              </a:p>
            </p:txBody>
          </p:sp>
        </p:grpSp>
      </p:grpSp>
      <p:pic>
        <p:nvPicPr>
          <p:cNvPr id="921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84784"/>
            <a:ext cx="2843808" cy="9361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6" name="Прямоугольник 85"/>
          <p:cNvSpPr/>
          <p:nvPr/>
        </p:nvSpPr>
        <p:spPr>
          <a:xfrm>
            <a:off x="6876256" y="4941168"/>
            <a:ext cx="1636032" cy="137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7" name="Прямоугольник 86"/>
          <p:cNvSpPr/>
          <p:nvPr/>
        </p:nvSpPr>
        <p:spPr>
          <a:xfrm>
            <a:off x="3804099" y="4920344"/>
            <a:ext cx="1492307" cy="136617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323528" y="4725144"/>
            <a:ext cx="3547130" cy="27084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Строительство средней общеобразовательной школы с дошкольными группами в с.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Лучинское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Строительство средней общеобразовательной школы с дошкольными группами в п. Ивняки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Строительство средней общеобразовательной школы на 250 учащихся в п.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Карачиха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Строительство пристройки  в п.Ивняки для обучающихся по программам начального общего образования на 350 мест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  <a:spcBef>
                <a:spcPts val="600"/>
              </a:spcBef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  <a:spcBef>
                <a:spcPts val="600"/>
              </a:spcBef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15" name="Группа 17"/>
          <p:cNvGrpSpPr/>
          <p:nvPr/>
        </p:nvGrpSpPr>
        <p:grpSpPr>
          <a:xfrm>
            <a:off x="539552" y="5517232"/>
            <a:ext cx="7939718" cy="1428736"/>
            <a:chOff x="1357292" y="3417390"/>
            <a:chExt cx="6736732" cy="1440373"/>
          </a:xfrm>
        </p:grpSpPr>
        <p:cxnSp>
          <p:nvCxnSpPr>
            <p:cNvPr id="107" name="Прямая соединительная линия 106"/>
            <p:cNvCxnSpPr/>
            <p:nvPr/>
          </p:nvCxnSpPr>
          <p:spPr>
            <a:xfrm>
              <a:off x="1357292" y="3417390"/>
              <a:ext cx="6659651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единительная линия 107"/>
            <p:cNvCxnSpPr/>
            <p:nvPr/>
          </p:nvCxnSpPr>
          <p:spPr>
            <a:xfrm flipV="1">
              <a:off x="1391306" y="3780363"/>
              <a:ext cx="6625636" cy="2421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единительная линия 108"/>
            <p:cNvCxnSpPr/>
            <p:nvPr/>
          </p:nvCxnSpPr>
          <p:spPr>
            <a:xfrm flipV="1">
              <a:off x="1357292" y="4353649"/>
              <a:ext cx="6736732" cy="15844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Прямая соединительная линия 110"/>
            <p:cNvCxnSpPr/>
            <p:nvPr/>
          </p:nvCxnSpPr>
          <p:spPr>
            <a:xfrm flipV="1">
              <a:off x="1357292" y="4841868"/>
              <a:ext cx="6736732" cy="15895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6" name="Группа 89"/>
          <p:cNvGrpSpPr/>
          <p:nvPr/>
        </p:nvGrpSpPr>
        <p:grpSpPr>
          <a:xfrm>
            <a:off x="5436096" y="4653136"/>
            <a:ext cx="1435030" cy="523220"/>
            <a:chOff x="5541354" y="2889544"/>
            <a:chExt cx="1435030" cy="523220"/>
          </a:xfrm>
        </p:grpSpPr>
        <p:sp>
          <p:nvSpPr>
            <p:cNvPr id="105" name="Прямоугольник 104"/>
            <p:cNvSpPr/>
            <p:nvPr/>
          </p:nvSpPr>
          <p:spPr>
            <a:xfrm>
              <a:off x="6333442" y="2961552"/>
              <a:ext cx="642942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ru-RU" sz="1200" dirty="0"/>
                <a:t>мест</a:t>
              </a:r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5541354" y="2889544"/>
              <a:ext cx="12858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dirty="0" smtClean="0">
                  <a:solidFill>
                    <a:schemeClr val="accent6">
                      <a:lumMod val="75000"/>
                    </a:schemeClr>
                  </a:solidFill>
                </a:rPr>
                <a:t>800</a:t>
              </a:r>
              <a:endParaRPr lang="ru-RU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93" name="Прямоугольник 92"/>
          <p:cNvSpPr/>
          <p:nvPr/>
        </p:nvSpPr>
        <p:spPr>
          <a:xfrm>
            <a:off x="3779912" y="4725144"/>
            <a:ext cx="1571636" cy="22724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ts val="1000"/>
              </a:lnSpc>
            </a:pPr>
            <a:r>
              <a:rPr lang="ru-RU" sz="1050" dirty="0" smtClean="0"/>
              <a:t>создание дополнительно</a:t>
            </a:r>
          </a:p>
          <a:p>
            <a:pPr algn="ctr" fontAlgn="ctr">
              <a:lnSpc>
                <a:spcPts val="1000"/>
              </a:lnSpc>
            </a:pPr>
            <a:endParaRPr lang="ru-RU" sz="1050" dirty="0" smtClean="0"/>
          </a:p>
          <a:p>
            <a:pPr algn="ctr" fontAlgn="ctr">
              <a:lnSpc>
                <a:spcPts val="1000"/>
              </a:lnSpc>
            </a:pPr>
            <a:r>
              <a:rPr lang="ru-RU" sz="1050" dirty="0" smtClean="0"/>
              <a:t>создание дополнительно</a:t>
            </a:r>
          </a:p>
          <a:p>
            <a:pPr algn="ctr" fontAlgn="ctr">
              <a:lnSpc>
                <a:spcPts val="1000"/>
              </a:lnSpc>
            </a:pPr>
            <a:endParaRPr lang="ru-RU" sz="1050" dirty="0" smtClean="0"/>
          </a:p>
          <a:p>
            <a:pPr algn="ctr" fontAlgn="ctr">
              <a:lnSpc>
                <a:spcPts val="1000"/>
              </a:lnSpc>
            </a:pPr>
            <a:r>
              <a:rPr lang="ru-RU" sz="1050" dirty="0" smtClean="0"/>
              <a:t>создание дополнительно</a:t>
            </a:r>
          </a:p>
          <a:p>
            <a:pPr algn="ctr" fontAlgn="ctr">
              <a:lnSpc>
                <a:spcPts val="1000"/>
              </a:lnSpc>
            </a:pPr>
            <a:endParaRPr lang="ru-RU" sz="1050" dirty="0" smtClean="0"/>
          </a:p>
          <a:p>
            <a:pPr algn="ctr" fontAlgn="ctr">
              <a:lnSpc>
                <a:spcPts val="1000"/>
              </a:lnSpc>
            </a:pPr>
            <a:r>
              <a:rPr lang="ru-RU" sz="1050" dirty="0" smtClean="0"/>
              <a:t>создание дополнительно</a:t>
            </a:r>
          </a:p>
          <a:p>
            <a:pPr algn="ctr" fontAlgn="ctr">
              <a:lnSpc>
                <a:spcPts val="1000"/>
              </a:lnSpc>
            </a:pPr>
            <a:endParaRPr lang="ru-RU" sz="1050" dirty="0" smtClean="0"/>
          </a:p>
          <a:p>
            <a:pPr algn="ctr" fontAlgn="ctr">
              <a:lnSpc>
                <a:spcPts val="1000"/>
              </a:lnSpc>
            </a:pPr>
            <a:endParaRPr lang="ru-RU" sz="1050" dirty="0" smtClean="0"/>
          </a:p>
          <a:p>
            <a:pPr algn="ctr" fontAlgn="ctr">
              <a:lnSpc>
                <a:spcPts val="1000"/>
              </a:lnSpc>
            </a:pPr>
            <a:endParaRPr lang="ru-RU" sz="1050" dirty="0" smtClean="0"/>
          </a:p>
          <a:p>
            <a:pPr algn="ctr" fontAlgn="ctr">
              <a:lnSpc>
                <a:spcPts val="1000"/>
              </a:lnSpc>
            </a:pPr>
            <a:endParaRPr lang="ru-RU" sz="1050" dirty="0"/>
          </a:p>
          <a:p>
            <a:pPr algn="ctr" fontAlgn="b">
              <a:lnSpc>
                <a:spcPts val="1000"/>
              </a:lnSpc>
            </a:pPr>
            <a:endParaRPr lang="ru-RU" sz="1050" dirty="0"/>
          </a:p>
          <a:p>
            <a:pPr algn="ctr" fontAlgn="b">
              <a:lnSpc>
                <a:spcPts val="1000"/>
              </a:lnSpc>
            </a:pPr>
            <a:endParaRPr lang="ru-RU" sz="1100" b="1" dirty="0"/>
          </a:p>
        </p:txBody>
      </p:sp>
      <p:sp>
        <p:nvSpPr>
          <p:cNvPr id="94" name="Прямоугольник 93"/>
          <p:cNvSpPr/>
          <p:nvPr/>
        </p:nvSpPr>
        <p:spPr>
          <a:xfrm>
            <a:off x="6948264" y="4725144"/>
            <a:ext cx="1357322" cy="52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dirty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2024-2025 гг.</a:t>
            </a:r>
            <a:endParaRPr lang="ru-RU" sz="1000" b="1" dirty="0">
              <a:solidFill>
                <a:srgbClr val="FF0000"/>
              </a:solidFill>
            </a:endParaRPr>
          </a:p>
          <a:p>
            <a:pPr>
              <a:lnSpc>
                <a:spcPts val="1100"/>
              </a:lnSpc>
            </a:pPr>
            <a:endParaRPr lang="ru-RU" sz="1200" b="1" dirty="0">
              <a:solidFill>
                <a:srgbClr val="5D59A7"/>
              </a:solidFill>
            </a:endParaRPr>
          </a:p>
        </p:txBody>
      </p:sp>
      <p:sp>
        <p:nvSpPr>
          <p:cNvPr id="95" name="Прямоугольник 94"/>
          <p:cNvSpPr/>
          <p:nvPr/>
        </p:nvSpPr>
        <p:spPr>
          <a:xfrm>
            <a:off x="7020272" y="5517232"/>
            <a:ext cx="1357322" cy="520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dirty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2026-2030 гг.</a:t>
            </a:r>
          </a:p>
          <a:p>
            <a:pPr>
              <a:lnSpc>
                <a:spcPts val="1100"/>
              </a:lnSpc>
            </a:pPr>
            <a:endParaRPr lang="ru-RU" sz="1200" b="1" dirty="0">
              <a:solidFill>
                <a:srgbClr val="5D59A7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7000892" y="5857892"/>
            <a:ext cx="1357322" cy="520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dirty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2026-2030 гг.</a:t>
            </a:r>
          </a:p>
          <a:p>
            <a:pPr>
              <a:lnSpc>
                <a:spcPts val="1100"/>
              </a:lnSpc>
            </a:pPr>
            <a:endParaRPr lang="ru-RU" sz="1200" b="1" dirty="0">
              <a:solidFill>
                <a:srgbClr val="5D59A7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2843808" y="1124744"/>
            <a:ext cx="3929090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300" b="1" dirty="0" smtClean="0">
                <a:solidFill>
                  <a:srgbClr val="7030A0"/>
                </a:solidFill>
              </a:rPr>
              <a:t>17 – дошкольных образовательных учреждений </a:t>
            </a:r>
            <a:endParaRPr lang="ru-RU" sz="1300" b="1" dirty="0">
              <a:solidFill>
                <a:srgbClr val="7030A0"/>
              </a:solidFill>
            </a:endParaRPr>
          </a:p>
          <a:p>
            <a:r>
              <a:rPr lang="ru-RU" sz="1300" b="1" dirty="0" smtClean="0">
                <a:solidFill>
                  <a:srgbClr val="7030A0"/>
                </a:solidFill>
              </a:rPr>
              <a:t>26 – общеобразовательных учреждений, </a:t>
            </a:r>
          </a:p>
          <a:p>
            <a:pPr indent="266700"/>
            <a:r>
              <a:rPr lang="ru-RU" sz="1300" b="1" dirty="0" smtClean="0">
                <a:solidFill>
                  <a:srgbClr val="7030A0"/>
                </a:solidFill>
              </a:rPr>
              <a:t> в т.ч. 14 с дошкольными группами</a:t>
            </a:r>
            <a:endParaRPr lang="ru-RU" sz="1300" b="1" dirty="0">
              <a:solidFill>
                <a:srgbClr val="7030A0"/>
              </a:solidFill>
            </a:endParaRPr>
          </a:p>
          <a:p>
            <a:r>
              <a:rPr lang="ru-RU" sz="1300" b="1" dirty="0" smtClean="0">
                <a:solidFill>
                  <a:srgbClr val="7030A0"/>
                </a:solidFill>
              </a:rPr>
              <a:t> 4  – учреждения дополнительного образования</a:t>
            </a:r>
            <a:endParaRPr lang="ru-RU" sz="1300" b="1" dirty="0">
              <a:solidFill>
                <a:srgbClr val="7030A0"/>
              </a:solidFill>
            </a:endParaRPr>
          </a:p>
        </p:txBody>
      </p:sp>
      <p:sp>
        <p:nvSpPr>
          <p:cNvPr id="65" name="Прямоугольник с двумя скругленными противолежащими углами 64"/>
          <p:cNvSpPr/>
          <p:nvPr/>
        </p:nvSpPr>
        <p:spPr>
          <a:xfrm>
            <a:off x="700195" y="571480"/>
            <a:ext cx="2800235" cy="500042"/>
          </a:xfrm>
          <a:prstGeom prst="round2DiagRect">
            <a:avLst/>
          </a:prstGeom>
          <a:solidFill>
            <a:schemeClr val="bg1"/>
          </a:solidFill>
          <a:ln>
            <a:solidFill>
              <a:srgbClr val="9BA3E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57224" y="642918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5B8DDD"/>
                </a:solidFill>
              </a:rPr>
              <a:t>Комплексный план развития </a:t>
            </a:r>
            <a:r>
              <a:rPr lang="ru-RU" sz="1200" b="1" dirty="0" smtClean="0">
                <a:solidFill>
                  <a:srgbClr val="5B8DDD"/>
                </a:solidFill>
              </a:rPr>
              <a:t>Ярославского </a:t>
            </a:r>
            <a:r>
              <a:rPr lang="ru-RU" sz="1200" b="1" dirty="0">
                <a:solidFill>
                  <a:srgbClr val="5B8DDD"/>
                </a:solidFill>
              </a:rPr>
              <a:t>района </a:t>
            </a:r>
            <a:r>
              <a:rPr lang="ru-RU" sz="1200" b="1" dirty="0" smtClean="0">
                <a:solidFill>
                  <a:srgbClr val="5B8DDD"/>
                </a:solidFill>
              </a:rPr>
              <a:t>2023-2027</a:t>
            </a:r>
            <a:endParaRPr lang="ru-RU" sz="1200" b="1" dirty="0">
              <a:solidFill>
                <a:srgbClr val="5B8DDD"/>
              </a:solidFill>
            </a:endParaRPr>
          </a:p>
        </p:txBody>
      </p:sp>
      <p:sp>
        <p:nvSpPr>
          <p:cNvPr id="67" name="Прямоугольник 66"/>
          <p:cNvSpPr/>
          <p:nvPr/>
        </p:nvSpPr>
        <p:spPr>
          <a:xfrm>
            <a:off x="5364088" y="3284984"/>
            <a:ext cx="128588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120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7020272" y="3429000"/>
            <a:ext cx="1357322" cy="520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dirty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2026-2030 гг.</a:t>
            </a:r>
            <a:endParaRPr lang="ru-RU" sz="1000" b="1" dirty="0">
              <a:solidFill>
                <a:srgbClr val="FF0000"/>
              </a:solidFill>
            </a:endParaRPr>
          </a:p>
          <a:p>
            <a:pPr>
              <a:lnSpc>
                <a:spcPts val="1100"/>
              </a:lnSpc>
            </a:pPr>
            <a:endParaRPr lang="ru-RU" sz="1200" b="1" dirty="0">
              <a:solidFill>
                <a:srgbClr val="5D59A7"/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 flipV="1">
            <a:off x="539552" y="4725144"/>
            <a:ext cx="7848872" cy="15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Прямая соединительная линия 69"/>
          <p:cNvCxnSpPr/>
          <p:nvPr/>
        </p:nvCxnSpPr>
        <p:spPr>
          <a:xfrm flipV="1">
            <a:off x="539552" y="5085184"/>
            <a:ext cx="7848872" cy="1576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Прямоугольник 70"/>
          <p:cNvSpPr/>
          <p:nvPr/>
        </p:nvSpPr>
        <p:spPr>
          <a:xfrm>
            <a:off x="6156176" y="4365104"/>
            <a:ext cx="64294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00"/>
              </a:lnSpc>
            </a:pPr>
            <a:r>
              <a:rPr lang="ru-RU" sz="1200" dirty="0"/>
              <a:t>мест</a:t>
            </a:r>
          </a:p>
        </p:txBody>
      </p:sp>
      <p:grpSp>
        <p:nvGrpSpPr>
          <p:cNvPr id="72" name="Группа 89"/>
          <p:cNvGrpSpPr/>
          <p:nvPr/>
        </p:nvGrpSpPr>
        <p:grpSpPr>
          <a:xfrm>
            <a:off x="5436096" y="5013176"/>
            <a:ext cx="1435030" cy="523220"/>
            <a:chOff x="5541354" y="2889544"/>
            <a:chExt cx="1435030" cy="523220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6333442" y="2961552"/>
              <a:ext cx="642942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ru-RU" sz="1200" dirty="0"/>
                <a:t>мест</a:t>
              </a:r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5541354" y="2889544"/>
              <a:ext cx="12858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dirty="0" smtClean="0">
                  <a:solidFill>
                    <a:schemeClr val="accent6">
                      <a:lumMod val="75000"/>
                    </a:schemeClr>
                  </a:solidFill>
                </a:rPr>
                <a:t>800</a:t>
              </a:r>
              <a:endParaRPr lang="ru-RU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75" name="Прямоугольник 74"/>
          <p:cNvSpPr/>
          <p:nvPr/>
        </p:nvSpPr>
        <p:spPr>
          <a:xfrm>
            <a:off x="6948264" y="5085184"/>
            <a:ext cx="1357322" cy="5209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dirty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2026-2030 гг.</a:t>
            </a:r>
            <a:endParaRPr lang="ru-RU" sz="1000" b="1" dirty="0">
              <a:solidFill>
                <a:srgbClr val="FF0000"/>
              </a:solidFill>
            </a:endParaRPr>
          </a:p>
          <a:p>
            <a:pPr>
              <a:lnSpc>
                <a:spcPts val="1100"/>
              </a:lnSpc>
            </a:pPr>
            <a:endParaRPr lang="ru-RU" sz="1200" b="1" dirty="0">
              <a:solidFill>
                <a:srgbClr val="5D59A7"/>
              </a:solidFill>
            </a:endParaRPr>
          </a:p>
        </p:txBody>
      </p:sp>
      <p:grpSp>
        <p:nvGrpSpPr>
          <p:cNvPr id="77" name="Группа 89"/>
          <p:cNvGrpSpPr/>
          <p:nvPr/>
        </p:nvGrpSpPr>
        <p:grpSpPr>
          <a:xfrm>
            <a:off x="5436096" y="5445224"/>
            <a:ext cx="1435030" cy="523220"/>
            <a:chOff x="5541354" y="2889544"/>
            <a:chExt cx="1435030" cy="523220"/>
          </a:xfrm>
        </p:grpSpPr>
        <p:sp>
          <p:nvSpPr>
            <p:cNvPr id="78" name="Прямоугольник 77"/>
            <p:cNvSpPr/>
            <p:nvPr/>
          </p:nvSpPr>
          <p:spPr>
            <a:xfrm>
              <a:off x="6333442" y="2961552"/>
              <a:ext cx="642942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ru-RU" sz="1200" dirty="0"/>
                <a:t>мест</a:t>
              </a:r>
            </a:p>
          </p:txBody>
        </p:sp>
        <p:sp>
          <p:nvSpPr>
            <p:cNvPr id="79" name="Прямоугольник 78"/>
            <p:cNvSpPr/>
            <p:nvPr/>
          </p:nvSpPr>
          <p:spPr>
            <a:xfrm>
              <a:off x="5541354" y="2889544"/>
              <a:ext cx="12858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dirty="0" smtClean="0">
                  <a:solidFill>
                    <a:schemeClr val="accent6">
                      <a:lumMod val="75000"/>
                    </a:schemeClr>
                  </a:solidFill>
                </a:rPr>
                <a:t>250</a:t>
              </a:r>
              <a:endParaRPr lang="ru-RU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80" name="Группа 89"/>
          <p:cNvGrpSpPr/>
          <p:nvPr/>
        </p:nvGrpSpPr>
        <p:grpSpPr>
          <a:xfrm>
            <a:off x="5436096" y="5877272"/>
            <a:ext cx="1435030" cy="523220"/>
            <a:chOff x="5541354" y="2889544"/>
            <a:chExt cx="1435030" cy="523220"/>
          </a:xfrm>
        </p:grpSpPr>
        <p:sp>
          <p:nvSpPr>
            <p:cNvPr id="81" name="Прямоугольник 80"/>
            <p:cNvSpPr/>
            <p:nvPr/>
          </p:nvSpPr>
          <p:spPr>
            <a:xfrm>
              <a:off x="6333442" y="2961552"/>
              <a:ext cx="642942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ru-RU" sz="1200" dirty="0"/>
                <a:t>мест</a:t>
              </a:r>
            </a:p>
          </p:txBody>
        </p:sp>
        <p:sp>
          <p:nvSpPr>
            <p:cNvPr id="82" name="Прямоугольник 81"/>
            <p:cNvSpPr/>
            <p:nvPr/>
          </p:nvSpPr>
          <p:spPr>
            <a:xfrm>
              <a:off x="5541354" y="2889544"/>
              <a:ext cx="12858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dirty="0" smtClean="0">
                  <a:solidFill>
                    <a:schemeClr val="accent6">
                      <a:lumMod val="75000"/>
                    </a:schemeClr>
                  </a:solidFill>
                </a:rPr>
                <a:t>350</a:t>
              </a:r>
              <a:endParaRPr lang="ru-RU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</p:spTree>
    <p:extLst>
      <p:ext uri="{BB962C8B-B14F-4D97-AF65-F5344CB8AC3E}">
        <p14:creationId xmlns="" xmlns:p14="http://schemas.microsoft.com/office/powerpoint/2010/main" val="1542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Прямоугольник 52"/>
          <p:cNvSpPr/>
          <p:nvPr/>
        </p:nvSpPr>
        <p:spPr>
          <a:xfrm>
            <a:off x="6786578" y="2500306"/>
            <a:ext cx="1643074" cy="57150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2024 г.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3786182" y="2428868"/>
            <a:ext cx="1500198" cy="78410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lnSpc>
                <a:spcPts val="1000"/>
              </a:lnSpc>
            </a:pPr>
            <a:r>
              <a:rPr lang="ru-RU" sz="1050" dirty="0" smtClean="0">
                <a:solidFill>
                  <a:schemeClr val="tx1"/>
                </a:solidFill>
              </a:rPr>
              <a:t>капитальный </a:t>
            </a:r>
          </a:p>
          <a:p>
            <a:pPr algn="ctr" fontAlgn="ctr">
              <a:lnSpc>
                <a:spcPts val="1000"/>
              </a:lnSpc>
            </a:pPr>
            <a:r>
              <a:rPr lang="ru-RU" sz="1050" dirty="0" smtClean="0">
                <a:solidFill>
                  <a:schemeClr val="tx1"/>
                </a:solidFill>
              </a:rPr>
              <a:t>ремонт</a:t>
            </a:r>
          </a:p>
        </p:txBody>
      </p:sp>
      <p:sp>
        <p:nvSpPr>
          <p:cNvPr id="44" name="Прямоугольник 43"/>
          <p:cNvSpPr/>
          <p:nvPr/>
        </p:nvSpPr>
        <p:spPr>
          <a:xfrm>
            <a:off x="214282" y="2428868"/>
            <a:ext cx="4572000" cy="938719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ts val="1200"/>
              </a:lnSpc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Капитальный ремонт МОУ Михайловская СШ</a:t>
            </a:r>
          </a:p>
          <a:p>
            <a:pPr>
              <a:lnSpc>
                <a:spcPts val="1200"/>
              </a:lnSpc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</a:pP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Капитальный ремонт МОУ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Кузнечихинская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 flipH="1">
            <a:off x="0" y="6357958"/>
            <a:ext cx="9144000" cy="142876"/>
          </a:xfrm>
          <a:prstGeom prst="rect">
            <a:avLst/>
          </a:prstGeom>
          <a:solidFill>
            <a:srgbClr val="174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3" name="Picture 2" descr="E:\WORKS_2022\ACCEPT\Vibori_2022\Презентация\Комплексные планы развития\pictogramm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4"/>
            <a:ext cx="9144001" cy="1054599"/>
          </a:xfrm>
          <a:prstGeom prst="rect">
            <a:avLst/>
          </a:prstGeom>
          <a:noFill/>
        </p:spPr>
      </p:pic>
      <p:sp>
        <p:nvSpPr>
          <p:cNvPr id="55" name="Блок-схема: процесс 54"/>
          <p:cNvSpPr/>
          <p:nvPr/>
        </p:nvSpPr>
        <p:spPr>
          <a:xfrm>
            <a:off x="0" y="6500858"/>
            <a:ext cx="9144000" cy="357142"/>
          </a:xfrm>
          <a:prstGeom prst="flowChartProcess">
            <a:avLst/>
          </a:prstGeom>
          <a:solidFill>
            <a:srgbClr val="5B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7" name="Прямоугольник 56"/>
          <p:cNvSpPr/>
          <p:nvPr/>
        </p:nvSpPr>
        <p:spPr>
          <a:xfrm>
            <a:off x="8429652" y="6429396"/>
            <a:ext cx="642942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12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0" name="Прямоугольник 59"/>
          <p:cNvSpPr/>
          <p:nvPr/>
        </p:nvSpPr>
        <p:spPr>
          <a:xfrm flipH="1">
            <a:off x="0" y="6643734"/>
            <a:ext cx="9144000" cy="214290"/>
          </a:xfrm>
          <a:prstGeom prst="rect">
            <a:avLst/>
          </a:prstGeom>
          <a:solidFill>
            <a:srgbClr val="9DB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39552" y="1071546"/>
            <a:ext cx="814393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accent5">
                    <a:lumMod val="75000"/>
                  </a:schemeClr>
                </a:solidFill>
              </a:rPr>
              <a:t>ОБРАЗОВАНИЕ</a:t>
            </a:r>
          </a:p>
        </p:txBody>
      </p:sp>
      <p:grpSp>
        <p:nvGrpSpPr>
          <p:cNvPr id="2" name="Группа 2"/>
          <p:cNvGrpSpPr/>
          <p:nvPr/>
        </p:nvGrpSpPr>
        <p:grpSpPr>
          <a:xfrm>
            <a:off x="500034" y="1500174"/>
            <a:ext cx="7941350" cy="1008112"/>
            <a:chOff x="679550" y="2922083"/>
            <a:chExt cx="7941350" cy="1008112"/>
          </a:xfrm>
        </p:grpSpPr>
        <p:sp>
          <p:nvSpPr>
            <p:cNvPr id="9" name="Прямоугольник 8"/>
            <p:cNvSpPr/>
            <p:nvPr/>
          </p:nvSpPr>
          <p:spPr>
            <a:xfrm>
              <a:off x="6984868" y="2922083"/>
              <a:ext cx="1636032" cy="10081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" name="Прямоугольник 9"/>
            <p:cNvSpPr/>
            <p:nvPr/>
          </p:nvSpPr>
          <p:spPr>
            <a:xfrm>
              <a:off x="3965698" y="2922083"/>
              <a:ext cx="1512168" cy="9292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" name="Группа 17"/>
            <p:cNvGrpSpPr/>
            <p:nvPr/>
          </p:nvGrpSpPr>
          <p:grpSpPr>
            <a:xfrm>
              <a:off x="679550" y="2926847"/>
              <a:ext cx="7939718" cy="456781"/>
              <a:chOff x="1357292" y="2902167"/>
              <a:chExt cx="6736732" cy="460493"/>
            </a:xfrm>
          </p:grpSpPr>
          <p:cxnSp>
            <p:nvCxnSpPr>
              <p:cNvPr id="19" name="Прямая соединительная линия 18"/>
              <p:cNvCxnSpPr/>
              <p:nvPr/>
            </p:nvCxnSpPr>
            <p:spPr>
              <a:xfrm>
                <a:off x="1357292" y="3355976"/>
                <a:ext cx="6736732" cy="66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/>
              <p:cNvCxnSpPr/>
              <p:nvPr/>
            </p:nvCxnSpPr>
            <p:spPr>
              <a:xfrm>
                <a:off x="1357292" y="2902167"/>
                <a:ext cx="6736732" cy="21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9" name="Прямоугольник 38"/>
            <p:cNvSpPr/>
            <p:nvPr/>
          </p:nvSpPr>
          <p:spPr>
            <a:xfrm>
              <a:off x="3912177" y="2990910"/>
              <a:ext cx="157163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капитальный </a:t>
              </a:r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Ремонт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создание дополнительно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</p:txBody>
        </p:sp>
      </p:grpSp>
      <p:sp>
        <p:nvSpPr>
          <p:cNvPr id="86" name="Прямоугольник 85"/>
          <p:cNvSpPr/>
          <p:nvPr/>
        </p:nvSpPr>
        <p:spPr>
          <a:xfrm>
            <a:off x="6876790" y="4913494"/>
            <a:ext cx="1636032" cy="137302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8" name="Прямоугольник 87"/>
          <p:cNvSpPr/>
          <p:nvPr/>
        </p:nvSpPr>
        <p:spPr>
          <a:xfrm>
            <a:off x="179512" y="1428736"/>
            <a:ext cx="3547130" cy="938719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endParaRPr lang="ru-RU" sz="1100" b="1" dirty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Капитальный ремонт помещений МДОУ N18 «Теремок» с.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</a:rPr>
              <a:t>Туношна</a:t>
            </a:r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Капитальный ремонт </a:t>
            </a:r>
            <a:r>
              <a:rPr lang="ru-RU" sz="1200" b="1" dirty="0" smtClean="0">
                <a:solidFill>
                  <a:schemeClr val="bg1"/>
                </a:solidFill>
              </a:rPr>
              <a:t>помещений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b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</a:b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МОУ «Средняя школа поселка Ярославка»</a:t>
            </a:r>
            <a:endParaRPr lang="ru-RU" sz="1200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pSp>
        <p:nvGrpSpPr>
          <p:cNvPr id="4" name="Группа 90"/>
          <p:cNvGrpSpPr/>
          <p:nvPr/>
        </p:nvGrpSpPr>
        <p:grpSpPr>
          <a:xfrm>
            <a:off x="5364088" y="1484784"/>
            <a:ext cx="1428390" cy="523220"/>
            <a:chOff x="5481562" y="3436251"/>
            <a:chExt cx="1428390" cy="523220"/>
          </a:xfrm>
        </p:grpSpPr>
        <p:sp>
          <p:nvSpPr>
            <p:cNvPr id="103" name="Прямоугольник 102"/>
            <p:cNvSpPr/>
            <p:nvPr/>
          </p:nvSpPr>
          <p:spPr>
            <a:xfrm>
              <a:off x="5769594" y="3580267"/>
              <a:ext cx="1140358" cy="29751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ru-RU" sz="1200" dirty="0" smtClean="0"/>
                <a:t>учреждение</a:t>
              </a:r>
              <a:endParaRPr lang="ru-RU" sz="1200" dirty="0"/>
            </a:p>
          </p:txBody>
        </p:sp>
        <p:sp>
          <p:nvSpPr>
            <p:cNvPr id="104" name="Прямоугольник 103"/>
            <p:cNvSpPr/>
            <p:nvPr/>
          </p:nvSpPr>
          <p:spPr>
            <a:xfrm>
              <a:off x="5481562" y="3436251"/>
              <a:ext cx="1285884" cy="52322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lvl="0"/>
              <a:r>
                <a:rPr lang="ru-RU" sz="28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ru-RU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Группа 65"/>
          <p:cNvGrpSpPr/>
          <p:nvPr/>
        </p:nvGrpSpPr>
        <p:grpSpPr>
          <a:xfrm>
            <a:off x="5375666" y="1936432"/>
            <a:ext cx="1481210" cy="535730"/>
            <a:chOff x="5445940" y="3812561"/>
            <a:chExt cx="1481210" cy="535730"/>
          </a:xfrm>
        </p:grpSpPr>
        <p:sp>
          <p:nvSpPr>
            <p:cNvPr id="101" name="Прямоугольник 100"/>
            <p:cNvSpPr/>
            <p:nvPr/>
          </p:nvSpPr>
          <p:spPr>
            <a:xfrm>
              <a:off x="5641266" y="3845589"/>
              <a:ext cx="1285884" cy="502702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>
                <a:lnSpc>
                  <a:spcPts val="1600"/>
                </a:lnSpc>
              </a:pPr>
              <a:r>
                <a:rPr lang="ru-RU" sz="1200" dirty="0" err="1" smtClean="0"/>
                <a:t>многофункцио-нальный</a:t>
              </a:r>
              <a:r>
                <a:rPr lang="ru-RU" sz="1200" dirty="0" smtClean="0"/>
                <a:t> центр</a:t>
              </a:r>
              <a:endParaRPr lang="ru-RU" sz="1200" dirty="0"/>
            </a:p>
          </p:txBody>
        </p:sp>
        <p:sp>
          <p:nvSpPr>
            <p:cNvPr id="102" name="Прямоугольник 101"/>
            <p:cNvSpPr/>
            <p:nvPr/>
          </p:nvSpPr>
          <p:spPr>
            <a:xfrm>
              <a:off x="5445940" y="3812561"/>
              <a:ext cx="1285884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r>
                <a:rPr lang="ru-RU" sz="2800" dirty="0" smtClean="0">
                  <a:solidFill>
                    <a:schemeClr val="accent6">
                      <a:lumMod val="75000"/>
                    </a:schemeClr>
                  </a:solidFill>
                </a:rPr>
                <a:t>1</a:t>
              </a:r>
              <a:endParaRPr lang="ru-RU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</p:grpSp>
      <p:sp>
        <p:nvSpPr>
          <p:cNvPr id="95" name="Прямоугольник 94"/>
          <p:cNvSpPr/>
          <p:nvPr/>
        </p:nvSpPr>
        <p:spPr>
          <a:xfrm>
            <a:off x="6876256" y="2000240"/>
            <a:ext cx="1481958" cy="5155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dirty="0" smtClean="0">
                <a:solidFill>
                  <a:srgbClr val="5D59A7"/>
                </a:solidFill>
              </a:rPr>
              <a:t>     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2024 г.</a:t>
            </a:r>
          </a:p>
          <a:p>
            <a:pPr>
              <a:lnSpc>
                <a:spcPts val="1100"/>
              </a:lnSpc>
            </a:pPr>
            <a:endParaRPr lang="ru-RU" sz="1200" b="1" dirty="0">
              <a:solidFill>
                <a:srgbClr val="5D59A7"/>
              </a:solidFill>
            </a:endParaRPr>
          </a:p>
        </p:txBody>
      </p:sp>
      <p:sp>
        <p:nvSpPr>
          <p:cNvPr id="96" name="Прямоугольник 95"/>
          <p:cNvSpPr/>
          <p:nvPr/>
        </p:nvSpPr>
        <p:spPr>
          <a:xfrm>
            <a:off x="6876256" y="1556792"/>
            <a:ext cx="1357322" cy="52091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dirty="0" smtClean="0">
                <a:solidFill>
                  <a:srgbClr val="5D59A7"/>
                </a:solidFill>
              </a:rPr>
              <a:t>     Срок </a:t>
            </a:r>
            <a:r>
              <a:rPr lang="ru-RU" sz="1000" b="1" dirty="0">
                <a:solidFill>
                  <a:srgbClr val="5D59A7"/>
                </a:solidFill>
              </a:rPr>
              <a:t>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2024 г</a:t>
            </a:r>
            <a:r>
              <a:rPr lang="ru-RU" sz="1000" b="1" dirty="0">
                <a:solidFill>
                  <a:srgbClr val="FF0000"/>
                </a:solidFill>
              </a:rPr>
              <a:t>.</a:t>
            </a:r>
          </a:p>
          <a:p>
            <a:pPr>
              <a:lnSpc>
                <a:spcPts val="1100"/>
              </a:lnSpc>
            </a:pPr>
            <a:endParaRPr lang="ru-RU" sz="1200" b="1" dirty="0">
              <a:solidFill>
                <a:srgbClr val="5D59A7"/>
              </a:solidFill>
            </a:endParaRPr>
          </a:p>
        </p:txBody>
      </p:sp>
      <p:sp>
        <p:nvSpPr>
          <p:cNvPr id="65" name="Прямоугольник с двумя скругленными противолежащими углами 64"/>
          <p:cNvSpPr/>
          <p:nvPr/>
        </p:nvSpPr>
        <p:spPr>
          <a:xfrm>
            <a:off x="700195" y="571480"/>
            <a:ext cx="2800235" cy="500042"/>
          </a:xfrm>
          <a:prstGeom prst="round2DiagRect">
            <a:avLst/>
          </a:prstGeom>
          <a:solidFill>
            <a:schemeClr val="bg1"/>
          </a:solidFill>
          <a:ln>
            <a:solidFill>
              <a:srgbClr val="9BA3E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57224" y="642918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5B8DDD"/>
                </a:solidFill>
              </a:rPr>
              <a:t>Комплексный план развития </a:t>
            </a:r>
            <a:r>
              <a:rPr lang="ru-RU" sz="1200" b="1" dirty="0" smtClean="0">
                <a:solidFill>
                  <a:srgbClr val="5B8DDD"/>
                </a:solidFill>
              </a:rPr>
              <a:t>Ярославского </a:t>
            </a:r>
            <a:r>
              <a:rPr lang="ru-RU" sz="1200" b="1" dirty="0">
                <a:solidFill>
                  <a:srgbClr val="5B8DDD"/>
                </a:solidFill>
              </a:rPr>
              <a:t>района </a:t>
            </a:r>
            <a:r>
              <a:rPr lang="ru-RU" sz="1200" b="1" dirty="0" smtClean="0">
                <a:solidFill>
                  <a:srgbClr val="5B8DDD"/>
                </a:solidFill>
              </a:rPr>
              <a:t>2023-2027</a:t>
            </a:r>
            <a:endParaRPr lang="ru-RU" sz="1200" b="1" dirty="0">
              <a:solidFill>
                <a:srgbClr val="5B8DDD"/>
              </a:solidFill>
            </a:endParaRPr>
          </a:p>
        </p:txBody>
      </p:sp>
      <p:grpSp>
        <p:nvGrpSpPr>
          <p:cNvPr id="6" name="Группа 2"/>
          <p:cNvGrpSpPr/>
          <p:nvPr/>
        </p:nvGrpSpPr>
        <p:grpSpPr>
          <a:xfrm>
            <a:off x="395536" y="2996952"/>
            <a:ext cx="8034116" cy="1082970"/>
            <a:chOff x="574919" y="2847226"/>
            <a:chExt cx="8044349" cy="1082970"/>
          </a:xfrm>
        </p:grpSpPr>
        <p:sp>
          <p:nvSpPr>
            <p:cNvPr id="33" name="Прямоугольник 32"/>
            <p:cNvSpPr/>
            <p:nvPr/>
          </p:nvSpPr>
          <p:spPr>
            <a:xfrm>
              <a:off x="6966094" y="2922084"/>
              <a:ext cx="1653174" cy="10081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Прямоугольник 33"/>
            <p:cNvSpPr/>
            <p:nvPr/>
          </p:nvSpPr>
          <p:spPr>
            <a:xfrm>
              <a:off x="3962928" y="2928934"/>
              <a:ext cx="1512168" cy="9292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7" name="Группа 17"/>
            <p:cNvGrpSpPr/>
            <p:nvPr/>
          </p:nvGrpSpPr>
          <p:grpSpPr>
            <a:xfrm>
              <a:off x="574919" y="2847226"/>
              <a:ext cx="8044349" cy="536338"/>
              <a:chOff x="1268514" y="2821954"/>
              <a:chExt cx="6825510" cy="540707"/>
            </a:xfrm>
          </p:grpSpPr>
          <p:cxnSp>
            <p:nvCxnSpPr>
              <p:cNvPr id="37" name="Прямая соединительная линия 36"/>
              <p:cNvCxnSpPr/>
              <p:nvPr/>
            </p:nvCxnSpPr>
            <p:spPr>
              <a:xfrm>
                <a:off x="1268514" y="3330116"/>
                <a:ext cx="6825510" cy="3254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/>
              <p:cNvCxnSpPr/>
              <p:nvPr/>
            </p:nvCxnSpPr>
            <p:spPr>
              <a:xfrm>
                <a:off x="1268514" y="2821954"/>
                <a:ext cx="6736732" cy="21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6" name="Прямоугольник 35"/>
            <p:cNvSpPr/>
            <p:nvPr/>
          </p:nvSpPr>
          <p:spPr>
            <a:xfrm>
              <a:off x="3912177" y="2990910"/>
              <a:ext cx="1571636" cy="861774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капитальный </a:t>
              </a:r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Ремонт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капитальный </a:t>
              </a:r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ремонт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</p:txBody>
        </p:sp>
      </p:grpSp>
      <p:sp>
        <p:nvSpPr>
          <p:cNvPr id="48" name="Прямоугольник 47"/>
          <p:cNvSpPr/>
          <p:nvPr/>
        </p:nvSpPr>
        <p:spPr>
          <a:xfrm>
            <a:off x="5643570" y="2643182"/>
            <a:ext cx="1500198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00"/>
              </a:lnSpc>
            </a:pPr>
            <a:r>
              <a:rPr lang="ru-RU" sz="1200" dirty="0" smtClean="0"/>
              <a:t>учреждение</a:t>
            </a:r>
            <a:endParaRPr lang="ru-RU" sz="1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5357818" y="2500306"/>
            <a:ext cx="42862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cxnSp>
        <p:nvCxnSpPr>
          <p:cNvPr id="54" name="Прямая соединительная линия 53"/>
          <p:cNvCxnSpPr/>
          <p:nvPr/>
        </p:nvCxnSpPr>
        <p:spPr>
          <a:xfrm>
            <a:off x="395536" y="2492896"/>
            <a:ext cx="7992888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6" name="Прямоугольник 55"/>
          <p:cNvSpPr/>
          <p:nvPr/>
        </p:nvSpPr>
        <p:spPr>
          <a:xfrm>
            <a:off x="6786578" y="3143248"/>
            <a:ext cx="1643074" cy="1502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2025 г.</a:t>
            </a:r>
          </a:p>
          <a:p>
            <a:pPr algn="ctr">
              <a:lnSpc>
                <a:spcPts val="1100"/>
              </a:lnSpc>
            </a:pPr>
            <a:endParaRPr lang="ru-RU" sz="1000" b="1" dirty="0" smtClean="0">
              <a:solidFill>
                <a:srgbClr val="5D59A7"/>
              </a:solidFill>
            </a:endParaRP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2026 г.</a:t>
            </a:r>
          </a:p>
          <a:p>
            <a:pPr algn="ctr">
              <a:lnSpc>
                <a:spcPts val="1100"/>
              </a:lnSpc>
            </a:pPr>
            <a:endParaRPr lang="ru-RU" sz="1000" b="1" dirty="0" smtClean="0">
              <a:solidFill>
                <a:srgbClr val="5D59A7"/>
              </a:solidFill>
            </a:endParaRPr>
          </a:p>
          <a:p>
            <a:pPr algn="ctr">
              <a:lnSpc>
                <a:spcPts val="1100"/>
              </a:lnSpc>
            </a:pPr>
            <a:r>
              <a:rPr lang="ru-RU" sz="1000" b="1" dirty="0" err="1" smtClean="0">
                <a:solidFill>
                  <a:srgbClr val="5D59A7"/>
                </a:solidFill>
              </a:rPr>
              <a:t>ссссав</a:t>
            </a:r>
            <a:endParaRPr lang="ru-RU" sz="1000" b="1" dirty="0" smtClean="0">
              <a:solidFill>
                <a:srgbClr val="5D59A7"/>
              </a:solidFill>
            </a:endParaRPr>
          </a:p>
          <a:p>
            <a:pPr algn="ctr">
              <a:lnSpc>
                <a:spcPts val="1100"/>
              </a:lnSpc>
            </a:pPr>
            <a:endParaRPr lang="ru-RU" sz="1000" b="1" dirty="0" smtClean="0">
              <a:solidFill>
                <a:srgbClr val="5D59A7"/>
              </a:solidFill>
            </a:endParaRPr>
          </a:p>
          <a:p>
            <a:pPr algn="ctr">
              <a:lnSpc>
                <a:spcPts val="1100"/>
              </a:lnSpc>
            </a:pPr>
            <a:endParaRPr lang="ru-RU" sz="1000" b="1" dirty="0" smtClean="0">
              <a:solidFill>
                <a:srgbClr val="5D59A7"/>
              </a:solidFill>
            </a:endParaRP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5D59A7"/>
                </a:solidFill>
              </a:rPr>
              <a:t>Срок </a:t>
            </a:r>
            <a:r>
              <a:rPr lang="ru-RU" sz="1000" b="1" dirty="0" err="1" smtClean="0">
                <a:solidFill>
                  <a:srgbClr val="5D59A7"/>
                </a:solidFill>
              </a:rPr>
              <a:t>ресалис</a:t>
            </a:r>
            <a:endParaRPr lang="ru-RU" sz="1000" dirty="0"/>
          </a:p>
        </p:txBody>
      </p:sp>
      <p:sp>
        <p:nvSpPr>
          <p:cNvPr id="59" name="Прямоугольник 58"/>
          <p:cNvSpPr/>
          <p:nvPr/>
        </p:nvSpPr>
        <p:spPr>
          <a:xfrm>
            <a:off x="5357818" y="3071810"/>
            <a:ext cx="37312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5643570" y="3643314"/>
            <a:ext cx="990528" cy="286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600"/>
              </a:lnSpc>
            </a:pPr>
            <a:r>
              <a:rPr lang="ru-RU" sz="1200" dirty="0" smtClean="0"/>
              <a:t>учреждение</a:t>
            </a:r>
            <a:endParaRPr lang="ru-RU" sz="1200" dirty="0"/>
          </a:p>
        </p:txBody>
      </p:sp>
      <p:grpSp>
        <p:nvGrpSpPr>
          <p:cNvPr id="8" name="Группа 2"/>
          <p:cNvGrpSpPr/>
          <p:nvPr/>
        </p:nvGrpSpPr>
        <p:grpSpPr>
          <a:xfrm>
            <a:off x="395536" y="4000503"/>
            <a:ext cx="8039713" cy="1118255"/>
            <a:chOff x="575853" y="2922084"/>
            <a:chExt cx="7978079" cy="1044256"/>
          </a:xfrm>
        </p:grpSpPr>
        <p:sp>
          <p:nvSpPr>
            <p:cNvPr id="73" name="Прямоугольник 72"/>
            <p:cNvSpPr/>
            <p:nvPr/>
          </p:nvSpPr>
          <p:spPr>
            <a:xfrm>
              <a:off x="6917900" y="2922084"/>
              <a:ext cx="1636032" cy="100811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4" name="Прямоугольник 73"/>
            <p:cNvSpPr/>
            <p:nvPr/>
          </p:nvSpPr>
          <p:spPr>
            <a:xfrm>
              <a:off x="3940506" y="2922086"/>
              <a:ext cx="1512168" cy="1000660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81" name="Прямая соединительная линия 80"/>
            <p:cNvCxnSpPr>
              <a:endCxn id="73" idx="3"/>
            </p:cNvCxnSpPr>
            <p:nvPr/>
          </p:nvCxnSpPr>
          <p:spPr>
            <a:xfrm>
              <a:off x="575853" y="3397044"/>
              <a:ext cx="7978079" cy="29096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0" name="Прямоугольник 79"/>
            <p:cNvSpPr/>
            <p:nvPr/>
          </p:nvSpPr>
          <p:spPr>
            <a:xfrm>
              <a:off x="3912178" y="2922084"/>
              <a:ext cx="1571636" cy="104425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капитальный </a:t>
              </a:r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Ремонт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капитальный </a:t>
              </a:r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ремонт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</p:txBody>
        </p:sp>
      </p:grpSp>
      <p:cxnSp>
        <p:nvCxnSpPr>
          <p:cNvPr id="87" name="Прямая соединительная линия 86"/>
          <p:cNvCxnSpPr/>
          <p:nvPr/>
        </p:nvCxnSpPr>
        <p:spPr>
          <a:xfrm>
            <a:off x="395536" y="5013176"/>
            <a:ext cx="8034116" cy="5889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Прямая соединительная линия 88"/>
          <p:cNvCxnSpPr/>
          <p:nvPr/>
        </p:nvCxnSpPr>
        <p:spPr>
          <a:xfrm flipV="1">
            <a:off x="395536" y="4002092"/>
            <a:ext cx="8034116" cy="297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7" name="Прямоугольник 106"/>
          <p:cNvSpPr/>
          <p:nvPr/>
        </p:nvSpPr>
        <p:spPr>
          <a:xfrm>
            <a:off x="214282" y="3571876"/>
            <a:ext cx="2996654" cy="29225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Капитальный</a:t>
            </a:r>
            <a:r>
              <a:rPr lang="ru-RU" sz="1200" b="1" dirty="0" smtClean="0">
                <a:solidFill>
                  <a:schemeClr val="accent1"/>
                </a:solidFill>
                <a:ea typeface="Calibri"/>
                <a:cs typeface="Times New Roman"/>
              </a:rPr>
              <a:t> 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ремонт МОУ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Красноткацкая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08" name="Прямоугольник 107"/>
          <p:cNvSpPr/>
          <p:nvPr/>
        </p:nvSpPr>
        <p:spPr>
          <a:xfrm>
            <a:off x="142844" y="4071942"/>
            <a:ext cx="3202680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Капитальный ремонт МОУ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Ивняковская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 СШ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09" name="Прямоугольник 108"/>
          <p:cNvSpPr/>
          <p:nvPr/>
        </p:nvSpPr>
        <p:spPr>
          <a:xfrm>
            <a:off x="0" y="4500570"/>
            <a:ext cx="3929122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Капитальный ремонт  здания МОУ </a:t>
            </a:r>
            <a:r>
              <a:rPr lang="ru-RU" sz="1200" b="1" dirty="0" err="1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Дубковская</a:t>
            </a: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 СШ </a:t>
            </a:r>
            <a:endParaRPr lang="ru-RU" sz="1600" b="1" dirty="0" smtClean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      ЯМР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34" name="Прямоугольник 133"/>
          <p:cNvSpPr/>
          <p:nvPr/>
        </p:nvSpPr>
        <p:spPr>
          <a:xfrm>
            <a:off x="6143636" y="4143380"/>
            <a:ext cx="3000364" cy="797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2027 г.</a:t>
            </a:r>
          </a:p>
          <a:p>
            <a:pPr algn="ctr">
              <a:lnSpc>
                <a:spcPts val="1100"/>
              </a:lnSpc>
            </a:pPr>
            <a:endParaRPr lang="ru-RU" sz="1000" b="1" dirty="0" smtClean="0">
              <a:solidFill>
                <a:srgbClr val="5D59A7"/>
              </a:solidFill>
            </a:endParaRP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2028 г.</a:t>
            </a:r>
          </a:p>
        </p:txBody>
      </p:sp>
      <p:sp>
        <p:nvSpPr>
          <p:cNvPr id="139" name="Прямоугольник 138"/>
          <p:cNvSpPr/>
          <p:nvPr/>
        </p:nvSpPr>
        <p:spPr>
          <a:xfrm>
            <a:off x="5643570" y="3143248"/>
            <a:ext cx="1142928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00"/>
              </a:lnSpc>
            </a:pPr>
            <a:r>
              <a:rPr lang="ru-RU" sz="1200" dirty="0" smtClean="0"/>
              <a:t>учреждение</a:t>
            </a:r>
            <a:endParaRPr lang="ru-RU" sz="1200" dirty="0"/>
          </a:p>
        </p:txBody>
      </p:sp>
      <p:sp>
        <p:nvSpPr>
          <p:cNvPr id="141" name="Прямоугольник 140"/>
          <p:cNvSpPr/>
          <p:nvPr/>
        </p:nvSpPr>
        <p:spPr>
          <a:xfrm>
            <a:off x="5643570" y="5143512"/>
            <a:ext cx="990528" cy="286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600"/>
              </a:lnSpc>
            </a:pPr>
            <a:r>
              <a:rPr lang="ru-RU" sz="1200" dirty="0" smtClean="0"/>
              <a:t>учреждение</a:t>
            </a:r>
            <a:endParaRPr lang="ru-RU" sz="1200" dirty="0"/>
          </a:p>
        </p:txBody>
      </p:sp>
      <p:sp>
        <p:nvSpPr>
          <p:cNvPr id="142" name="Прямоугольник 141"/>
          <p:cNvSpPr/>
          <p:nvPr/>
        </p:nvSpPr>
        <p:spPr>
          <a:xfrm>
            <a:off x="5643570" y="4071942"/>
            <a:ext cx="990528" cy="28687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600"/>
              </a:lnSpc>
            </a:pPr>
            <a:r>
              <a:rPr lang="ru-RU" sz="1200" dirty="0" smtClean="0"/>
              <a:t>учреждение</a:t>
            </a:r>
            <a:endParaRPr lang="ru-RU" sz="1200" dirty="0"/>
          </a:p>
        </p:txBody>
      </p:sp>
      <p:sp>
        <p:nvSpPr>
          <p:cNvPr id="143" name="Прямоугольник 142"/>
          <p:cNvSpPr/>
          <p:nvPr/>
        </p:nvSpPr>
        <p:spPr>
          <a:xfrm>
            <a:off x="5643570" y="4643446"/>
            <a:ext cx="1061966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00"/>
              </a:lnSpc>
            </a:pPr>
            <a:r>
              <a:rPr lang="ru-RU" sz="1200" dirty="0" smtClean="0"/>
              <a:t>учреждение</a:t>
            </a:r>
            <a:endParaRPr lang="ru-RU" sz="1200" dirty="0"/>
          </a:p>
        </p:txBody>
      </p:sp>
      <p:sp>
        <p:nvSpPr>
          <p:cNvPr id="144" name="Прямоугольник 143"/>
          <p:cNvSpPr/>
          <p:nvPr/>
        </p:nvSpPr>
        <p:spPr>
          <a:xfrm>
            <a:off x="6786578" y="5072074"/>
            <a:ext cx="1643074" cy="64294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2025 г.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148" name="Прямоугольник 147"/>
          <p:cNvSpPr/>
          <p:nvPr/>
        </p:nvSpPr>
        <p:spPr>
          <a:xfrm>
            <a:off x="3786182" y="5072074"/>
            <a:ext cx="1500198" cy="589174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ctr">
              <a:lnSpc>
                <a:spcPts val="1000"/>
              </a:lnSpc>
            </a:pPr>
            <a:r>
              <a:rPr lang="ru-RU" sz="1050" dirty="0" smtClean="0">
                <a:solidFill>
                  <a:schemeClr val="tx1"/>
                </a:solidFill>
              </a:rPr>
              <a:t>капитальный </a:t>
            </a:r>
          </a:p>
          <a:p>
            <a:pPr algn="ctr" fontAlgn="ctr">
              <a:lnSpc>
                <a:spcPts val="1000"/>
              </a:lnSpc>
            </a:pPr>
            <a:r>
              <a:rPr lang="ru-RU" sz="1050" dirty="0" smtClean="0">
                <a:solidFill>
                  <a:schemeClr val="tx1"/>
                </a:solidFill>
              </a:rPr>
              <a:t>ремонт</a:t>
            </a:r>
          </a:p>
        </p:txBody>
      </p:sp>
      <p:cxnSp>
        <p:nvCxnSpPr>
          <p:cNvPr id="149" name="Прямая соединительная линия 148"/>
          <p:cNvCxnSpPr/>
          <p:nvPr/>
        </p:nvCxnSpPr>
        <p:spPr>
          <a:xfrm>
            <a:off x="500034" y="5643578"/>
            <a:ext cx="7929618" cy="5162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Прямоугольник 149"/>
          <p:cNvSpPr/>
          <p:nvPr/>
        </p:nvSpPr>
        <p:spPr>
          <a:xfrm>
            <a:off x="214282" y="5000636"/>
            <a:ext cx="4357718" cy="590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Капитальный ремонт МАУ ДО «Детский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оздоровительно-образовательный центр </a:t>
            </a:r>
          </a:p>
          <a:p>
            <a:pPr>
              <a:lnSpc>
                <a:spcPct val="90000"/>
              </a:lnSpc>
              <a:spcAft>
                <a:spcPts val="0"/>
              </a:spcAft>
            </a:pPr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  <a:ea typeface="Calibri"/>
                <a:cs typeface="Times New Roman"/>
              </a:rPr>
              <a:t>«Иволга» ЯО ЯМР</a:t>
            </a:r>
            <a:endParaRPr lang="ru-RU" sz="1200" b="1" dirty="0">
              <a:solidFill>
                <a:schemeClr val="accent1">
                  <a:lumMod val="75000"/>
                </a:schemeClr>
              </a:solidFill>
              <a:ea typeface="Calibri"/>
              <a:cs typeface="Times New Roman"/>
            </a:endParaRPr>
          </a:p>
        </p:txBody>
      </p:sp>
      <p:sp>
        <p:nvSpPr>
          <p:cNvPr id="151" name="Прямоугольник 150"/>
          <p:cNvSpPr/>
          <p:nvPr/>
        </p:nvSpPr>
        <p:spPr>
          <a:xfrm>
            <a:off x="5357818" y="3571876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2" name="Прямоугольник 151"/>
          <p:cNvSpPr/>
          <p:nvPr/>
        </p:nvSpPr>
        <p:spPr>
          <a:xfrm>
            <a:off x="5357818" y="4071942"/>
            <a:ext cx="4388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3" name="Прямоугольник 152"/>
          <p:cNvSpPr/>
          <p:nvPr/>
        </p:nvSpPr>
        <p:spPr>
          <a:xfrm>
            <a:off x="5357818" y="4572008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54" name="Прямоугольник 153"/>
          <p:cNvSpPr/>
          <p:nvPr/>
        </p:nvSpPr>
        <p:spPr>
          <a:xfrm>
            <a:off x="5357818" y="5072074"/>
            <a:ext cx="36740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sz="2800" dirty="0" smtClean="0">
                <a:solidFill>
                  <a:schemeClr val="accent6">
                    <a:lumMod val="75000"/>
                  </a:schemeClr>
                </a:solidFill>
              </a:rPr>
              <a:t>1</a:t>
            </a:r>
            <a:endParaRPr lang="ru-RU" sz="28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42005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/>
          <a:srcRect t="606" b="3871"/>
          <a:stretch/>
        </p:blipFill>
        <p:spPr bwMode="auto">
          <a:xfrm>
            <a:off x="0" y="1428736"/>
            <a:ext cx="3500433" cy="7858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6" name="Прямоугольник 35"/>
          <p:cNvSpPr/>
          <p:nvPr/>
        </p:nvSpPr>
        <p:spPr>
          <a:xfrm>
            <a:off x="6858016" y="1714488"/>
            <a:ext cx="2055554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построены </a:t>
            </a:r>
          </a:p>
          <a:p>
            <a:pPr lvl="0">
              <a:lnSpc>
                <a:spcPts val="12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культурные центры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6500826" y="1643050"/>
            <a:ext cx="462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F37669"/>
                </a:solidFill>
              </a:rPr>
              <a:t>5</a:t>
            </a:r>
            <a:endParaRPr lang="ru-RU" sz="3600" dirty="0">
              <a:solidFill>
                <a:srgbClr val="F37669"/>
              </a:solidFill>
            </a:endParaRPr>
          </a:p>
        </p:txBody>
      </p:sp>
      <p:sp>
        <p:nvSpPr>
          <p:cNvPr id="45" name="Прямоугольник 44"/>
          <p:cNvSpPr/>
          <p:nvPr/>
        </p:nvSpPr>
        <p:spPr>
          <a:xfrm flipH="1">
            <a:off x="0" y="6357958"/>
            <a:ext cx="9144000" cy="142876"/>
          </a:xfrm>
          <a:prstGeom prst="rect">
            <a:avLst/>
          </a:prstGeom>
          <a:solidFill>
            <a:srgbClr val="174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7" name="Picture 2" descr="E:\WORKS_2022\ACCEPT\Vibori_2022\Презентация\Комплексные планы развития\pictogram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4"/>
            <a:ext cx="9144001" cy="1054599"/>
          </a:xfrm>
          <a:prstGeom prst="rect">
            <a:avLst/>
          </a:prstGeom>
          <a:noFill/>
        </p:spPr>
      </p:pic>
      <p:sp>
        <p:nvSpPr>
          <p:cNvPr id="56" name="Блок-схема: процесс 55"/>
          <p:cNvSpPr/>
          <p:nvPr/>
        </p:nvSpPr>
        <p:spPr>
          <a:xfrm>
            <a:off x="0" y="6500858"/>
            <a:ext cx="9144000" cy="357142"/>
          </a:xfrm>
          <a:prstGeom prst="flowChartProcess">
            <a:avLst/>
          </a:prstGeom>
          <a:solidFill>
            <a:srgbClr val="5B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" name="Прямоугольник 66"/>
          <p:cNvSpPr/>
          <p:nvPr/>
        </p:nvSpPr>
        <p:spPr>
          <a:xfrm>
            <a:off x="8429652" y="6429396"/>
            <a:ext cx="642942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1</a:t>
            </a:r>
            <a:r>
              <a:rPr lang="ru-RU" sz="2000" dirty="0">
                <a:solidFill>
                  <a:schemeClr val="bg1"/>
                </a:solidFill>
              </a:rPr>
              <a:t>3</a:t>
            </a:r>
            <a:endParaRPr lang="ru-RU" sz="2000" dirty="0" smtClean="0">
              <a:solidFill>
                <a:schemeClr val="bg1"/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 flipH="1">
            <a:off x="0" y="6643734"/>
            <a:ext cx="9144000" cy="214290"/>
          </a:xfrm>
          <a:prstGeom prst="rect">
            <a:avLst/>
          </a:prstGeom>
          <a:solidFill>
            <a:srgbClr val="9DB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4876" y="1714488"/>
            <a:ext cx="527937" cy="4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7" name="Прямоугольник 76"/>
          <p:cNvSpPr/>
          <p:nvPr/>
        </p:nvSpPr>
        <p:spPr>
          <a:xfrm>
            <a:off x="515591" y="1052736"/>
            <a:ext cx="145738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0070C0"/>
                </a:solidFill>
              </a:rPr>
              <a:t>КУЛЬТУРА</a:t>
            </a:r>
          </a:p>
        </p:txBody>
      </p:sp>
      <p:sp>
        <p:nvSpPr>
          <p:cNvPr id="23" name="Прямоугольник с двумя скругленными противолежащими углами 22"/>
          <p:cNvSpPr/>
          <p:nvPr/>
        </p:nvSpPr>
        <p:spPr>
          <a:xfrm>
            <a:off x="700195" y="571480"/>
            <a:ext cx="2800235" cy="500042"/>
          </a:xfrm>
          <a:prstGeom prst="round2DiagRect">
            <a:avLst/>
          </a:prstGeom>
          <a:solidFill>
            <a:schemeClr val="bg1"/>
          </a:solidFill>
          <a:ln>
            <a:solidFill>
              <a:srgbClr val="9BA3E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4" name="Прямоугольник 23"/>
          <p:cNvSpPr/>
          <p:nvPr/>
        </p:nvSpPr>
        <p:spPr>
          <a:xfrm>
            <a:off x="857224" y="642918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5B8DDD"/>
                </a:solidFill>
              </a:rPr>
              <a:t>Комплексный план развития </a:t>
            </a:r>
            <a:r>
              <a:rPr lang="ru-RU" sz="1200" b="1" dirty="0" smtClean="0">
                <a:solidFill>
                  <a:srgbClr val="5B8DDD"/>
                </a:solidFill>
              </a:rPr>
              <a:t>Ярославского </a:t>
            </a:r>
            <a:r>
              <a:rPr lang="ru-RU" sz="1200" b="1" dirty="0">
                <a:solidFill>
                  <a:srgbClr val="5B8DDD"/>
                </a:solidFill>
              </a:rPr>
              <a:t>района </a:t>
            </a:r>
            <a:r>
              <a:rPr lang="ru-RU" sz="1200" b="1" dirty="0" smtClean="0">
                <a:solidFill>
                  <a:srgbClr val="5B8DDD"/>
                </a:solidFill>
              </a:rPr>
              <a:t>2023-2027</a:t>
            </a:r>
            <a:endParaRPr lang="ru-RU" sz="1200" b="1" dirty="0">
              <a:solidFill>
                <a:srgbClr val="5B8DDD"/>
              </a:solidFill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6963315" y="1285860"/>
            <a:ext cx="2180685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отремонтированы</a:t>
            </a:r>
          </a:p>
          <a:p>
            <a:pPr>
              <a:lnSpc>
                <a:spcPts val="1200"/>
              </a:lnSpc>
            </a:pPr>
            <a:r>
              <a:rPr lang="ru-RU" sz="1400" b="1" dirty="0">
                <a:solidFill>
                  <a:schemeClr val="accent1">
                    <a:lumMod val="75000"/>
                  </a:schemeClr>
                </a:solidFill>
              </a:rPr>
              <a:t>сельские дома культуры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6429388" y="1142984"/>
            <a:ext cx="78581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F37669"/>
                </a:solidFill>
              </a:rPr>
              <a:t>10</a:t>
            </a:r>
            <a:endParaRPr lang="ru-RU" sz="3600" dirty="0">
              <a:solidFill>
                <a:srgbClr val="F37669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007680" y="1082948"/>
            <a:ext cx="13740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7030A0"/>
                </a:solidFill>
              </a:rPr>
              <a:t>к 2027 </a:t>
            </a:r>
            <a:r>
              <a:rPr lang="ru-RU" b="1" dirty="0" smtClean="0">
                <a:solidFill>
                  <a:srgbClr val="7030A0"/>
                </a:solidFill>
              </a:rPr>
              <a:t>году:</a:t>
            </a:r>
            <a:endParaRPr lang="ru-RU" dirty="0"/>
          </a:p>
        </p:txBody>
      </p:sp>
      <p:sp>
        <p:nvSpPr>
          <p:cNvPr id="39" name="Прямоугольник 38"/>
          <p:cNvSpPr/>
          <p:nvPr/>
        </p:nvSpPr>
        <p:spPr>
          <a:xfrm>
            <a:off x="4357686" y="1285860"/>
            <a:ext cx="2055554" cy="4090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ru-RU" sz="1400" b="1" dirty="0" smtClean="0">
                <a:solidFill>
                  <a:schemeClr val="accent1">
                    <a:lumMod val="75000"/>
                  </a:schemeClr>
                </a:solidFill>
              </a:rPr>
              <a:t>приобретен передвижной центр</a:t>
            </a:r>
            <a:endParaRPr lang="ru-RU" sz="1400" b="1" dirty="0">
              <a:solidFill>
                <a:srgbClr val="7030A0"/>
              </a:solidFill>
            </a:endParaRPr>
          </a:p>
        </p:txBody>
      </p:sp>
      <p:sp>
        <p:nvSpPr>
          <p:cNvPr id="40" name="Прямоугольник 39"/>
          <p:cNvSpPr/>
          <p:nvPr/>
        </p:nvSpPr>
        <p:spPr>
          <a:xfrm>
            <a:off x="3929058" y="1142984"/>
            <a:ext cx="462828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600" dirty="0" smtClean="0">
                <a:solidFill>
                  <a:srgbClr val="F37669"/>
                </a:solidFill>
              </a:rPr>
              <a:t>1</a:t>
            </a:r>
            <a:endParaRPr lang="ru-RU" sz="3600" dirty="0">
              <a:solidFill>
                <a:srgbClr val="F37669"/>
              </a:solidFill>
            </a:endParaRPr>
          </a:p>
        </p:txBody>
      </p:sp>
      <p:grpSp>
        <p:nvGrpSpPr>
          <p:cNvPr id="2" name="Группа 2"/>
          <p:cNvGrpSpPr/>
          <p:nvPr/>
        </p:nvGrpSpPr>
        <p:grpSpPr>
          <a:xfrm>
            <a:off x="285720" y="2285992"/>
            <a:ext cx="8565380" cy="4023328"/>
            <a:chOff x="506544" y="2922083"/>
            <a:chExt cx="8143476" cy="3888432"/>
          </a:xfrm>
        </p:grpSpPr>
        <p:sp>
          <p:nvSpPr>
            <p:cNvPr id="104" name="Прямоугольник 103"/>
            <p:cNvSpPr/>
            <p:nvPr/>
          </p:nvSpPr>
          <p:spPr>
            <a:xfrm>
              <a:off x="6984869" y="2922083"/>
              <a:ext cx="1636032" cy="3888432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5" name="Прямоугольник 104"/>
            <p:cNvSpPr/>
            <p:nvPr/>
          </p:nvSpPr>
          <p:spPr>
            <a:xfrm>
              <a:off x="4885345" y="2922083"/>
              <a:ext cx="1512168" cy="2513429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6" name="Прямоугольник 105"/>
            <p:cNvSpPr/>
            <p:nvPr/>
          </p:nvSpPr>
          <p:spPr>
            <a:xfrm>
              <a:off x="506544" y="2982056"/>
              <a:ext cx="3547130" cy="2449561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Строительство  общественно-культурного центра в п.Красный Бор</a:t>
              </a:r>
            </a:p>
            <a:p>
              <a:pPr>
                <a:lnSpc>
                  <a:spcPct val="80000"/>
                </a:lnSpc>
              </a:pPr>
              <a:endParaRPr lang="ru-RU" sz="12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lnSpc>
                  <a:spcPct val="80000"/>
                </a:lnSpc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Строительство 3 многофункциональных культурных центров в д.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Пестрецово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, </a:t>
              </a:r>
            </a:p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пос. Красные Ткачи, </a:t>
              </a:r>
            </a:p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пос. Заволжье</a:t>
              </a:r>
            </a:p>
            <a:p>
              <a:pPr>
                <a:lnSpc>
                  <a:spcPct val="80000"/>
                </a:lnSpc>
                <a:spcBef>
                  <a:spcPts val="600"/>
                </a:spcBef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Строительство многофункционального учреждения в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п.Щедрино</a:t>
              </a:r>
              <a:endParaRPr lang="ru-RU" sz="12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lnSpc>
                  <a:spcPct val="90000"/>
                </a:lnSpc>
                <a:spcBef>
                  <a:spcPts val="300"/>
                </a:spcBef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Капитальный ремонт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Ананьинского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 ДК,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Григорьевского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 ДК,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Кузнечихинского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 ДК,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Козьмодемьянского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 ДК, 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Медягинского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 ДК,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Рютневского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 ДК, Курбского ДК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ru-RU" sz="1200" b="1" dirty="0"/>
                <a:t> </a:t>
              </a:r>
            </a:p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Капитальный ремонт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Леснополянского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 КСЦ </a:t>
              </a:r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5" name="Группа 17"/>
            <p:cNvGrpSpPr/>
            <p:nvPr/>
          </p:nvGrpSpPr>
          <p:grpSpPr>
            <a:xfrm>
              <a:off x="679550" y="2926792"/>
              <a:ext cx="7970470" cy="2151384"/>
              <a:chOff x="1357292" y="2902167"/>
              <a:chExt cx="6762825" cy="2168907"/>
            </a:xfrm>
          </p:grpSpPr>
          <p:cxnSp>
            <p:nvCxnSpPr>
              <p:cNvPr id="125" name="Прямая соединительная линия 124"/>
              <p:cNvCxnSpPr/>
              <p:nvPr/>
            </p:nvCxnSpPr>
            <p:spPr>
              <a:xfrm>
                <a:off x="1357292" y="3355976"/>
                <a:ext cx="6736732" cy="66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6" name="Прямая соединительная линия 125"/>
              <p:cNvCxnSpPr/>
              <p:nvPr/>
            </p:nvCxnSpPr>
            <p:spPr>
              <a:xfrm>
                <a:off x="1383384" y="4011102"/>
                <a:ext cx="6728163" cy="171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7" name="Прямая соединительная линия 126"/>
              <p:cNvCxnSpPr/>
              <p:nvPr/>
            </p:nvCxnSpPr>
            <p:spPr>
              <a:xfrm flipV="1">
                <a:off x="1383384" y="4359128"/>
                <a:ext cx="6736732" cy="158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8" name="Прямая соединительная линия 127"/>
              <p:cNvCxnSpPr/>
              <p:nvPr/>
            </p:nvCxnSpPr>
            <p:spPr>
              <a:xfrm>
                <a:off x="1357292" y="2902167"/>
                <a:ext cx="6736732" cy="21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9" name="Прямая соединительная линия 128"/>
              <p:cNvCxnSpPr/>
              <p:nvPr/>
            </p:nvCxnSpPr>
            <p:spPr>
              <a:xfrm flipV="1">
                <a:off x="1383384" y="5055179"/>
                <a:ext cx="6736733" cy="158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24" name="Прямоугольник 123"/>
            <p:cNvSpPr/>
            <p:nvPr/>
          </p:nvSpPr>
          <p:spPr>
            <a:xfrm>
              <a:off x="5619112" y="2922083"/>
              <a:ext cx="10089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ru-RU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6" name="Группа 108"/>
            <p:cNvGrpSpPr/>
            <p:nvPr/>
          </p:nvGrpSpPr>
          <p:grpSpPr>
            <a:xfrm>
              <a:off x="5532563" y="3336340"/>
              <a:ext cx="1646024" cy="523220"/>
              <a:chOff x="5405355" y="3337583"/>
              <a:chExt cx="1646024" cy="523220"/>
            </a:xfrm>
          </p:grpSpPr>
          <p:sp>
            <p:nvSpPr>
              <p:cNvPr id="121" name="Прямоугольник 120"/>
              <p:cNvSpPr/>
              <p:nvPr/>
            </p:nvSpPr>
            <p:spPr>
              <a:xfrm>
                <a:off x="6209054" y="3493959"/>
                <a:ext cx="842325" cy="277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600"/>
                  </a:lnSpc>
                </a:pPr>
                <a:endParaRPr lang="ru-RU" sz="1200" dirty="0"/>
              </a:p>
            </p:txBody>
          </p:sp>
          <p:sp>
            <p:nvSpPr>
              <p:cNvPr id="122" name="Прямоугольник 121"/>
              <p:cNvSpPr/>
              <p:nvPr/>
            </p:nvSpPr>
            <p:spPr>
              <a:xfrm>
                <a:off x="5405355" y="3337583"/>
                <a:ext cx="12858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endParaRPr lang="ru-RU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7" name="Группа 65"/>
            <p:cNvGrpSpPr/>
            <p:nvPr/>
          </p:nvGrpSpPr>
          <p:grpSpPr>
            <a:xfrm>
              <a:off x="5547104" y="4218227"/>
              <a:ext cx="1416713" cy="523220"/>
              <a:chOff x="5365284" y="4197334"/>
              <a:chExt cx="1416713" cy="523220"/>
            </a:xfrm>
          </p:grpSpPr>
          <p:sp>
            <p:nvSpPr>
              <p:cNvPr id="119" name="Прямоугольник 118"/>
              <p:cNvSpPr/>
              <p:nvPr/>
            </p:nvSpPr>
            <p:spPr>
              <a:xfrm>
                <a:off x="6139055" y="4302522"/>
                <a:ext cx="642942" cy="277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600"/>
                  </a:lnSpc>
                </a:pPr>
                <a:endParaRPr lang="ru-RU" sz="1200" dirty="0"/>
              </a:p>
            </p:txBody>
          </p:sp>
          <p:sp>
            <p:nvSpPr>
              <p:cNvPr id="120" name="Прямоугольник 119"/>
              <p:cNvSpPr/>
              <p:nvPr/>
            </p:nvSpPr>
            <p:spPr>
              <a:xfrm>
                <a:off x="5365284" y="4197334"/>
                <a:ext cx="12858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endParaRPr lang="ru-RU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11" name="Прямоугольник 110"/>
            <p:cNvSpPr/>
            <p:nvPr/>
          </p:nvSpPr>
          <p:spPr>
            <a:xfrm>
              <a:off x="4885345" y="3129211"/>
              <a:ext cx="1571636" cy="232016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создание дополнительно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создание дополнительно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создание дополнительно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/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капитальный ремонт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капитальный ремонт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/>
            </a:p>
          </p:txBody>
        </p:sp>
        <p:sp>
          <p:nvSpPr>
            <p:cNvPr id="112" name="Прямоугольник 111"/>
            <p:cNvSpPr/>
            <p:nvPr/>
          </p:nvSpPr>
          <p:spPr>
            <a:xfrm>
              <a:off x="7189213" y="2990910"/>
              <a:ext cx="1357322" cy="374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1000" b="1" dirty="0">
                  <a:solidFill>
                    <a:srgbClr val="5D59A7"/>
                  </a:solidFill>
                </a:rPr>
                <a:t>Срок реализации </a:t>
              </a:r>
            </a:p>
            <a:p>
              <a:pPr algn="ctr">
                <a:lnSpc>
                  <a:spcPts val="1100"/>
                </a:lnSpc>
              </a:pPr>
              <a:r>
                <a:rPr lang="ru-RU" sz="1000" b="1" dirty="0" smtClean="0">
                  <a:solidFill>
                    <a:srgbClr val="5D59A7"/>
                  </a:solidFill>
                </a:rPr>
                <a:t>2023 г.</a:t>
              </a:r>
              <a:endParaRPr lang="ru-RU" sz="1200" b="1" dirty="0">
                <a:solidFill>
                  <a:srgbClr val="5D59A7"/>
                </a:solidFill>
              </a:endParaRPr>
            </a:p>
          </p:txBody>
        </p:sp>
        <p:sp>
          <p:nvSpPr>
            <p:cNvPr id="113" name="Прямоугольник 112"/>
            <p:cNvSpPr/>
            <p:nvPr/>
          </p:nvSpPr>
          <p:spPr>
            <a:xfrm>
              <a:off x="7094705" y="3336341"/>
              <a:ext cx="1494221" cy="77091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800" b="1" dirty="0">
                  <a:solidFill>
                    <a:srgbClr val="5D59A7"/>
                  </a:solidFill>
                </a:rPr>
                <a:t>Срок реализации </a:t>
              </a:r>
              <a:r>
                <a:rPr lang="ru-RU" sz="800" b="1" dirty="0" smtClean="0">
                  <a:solidFill>
                    <a:srgbClr val="5D59A7"/>
                  </a:solidFill>
                </a:rPr>
                <a:t> 2023-2027 гг.</a:t>
              </a:r>
            </a:p>
            <a:p>
              <a:pPr algn="ctr">
                <a:lnSpc>
                  <a:spcPts val="1100"/>
                </a:lnSpc>
              </a:pPr>
              <a:r>
                <a:rPr lang="ru-RU" sz="800" b="1" dirty="0" smtClean="0">
                  <a:solidFill>
                    <a:srgbClr val="5D59A7"/>
                  </a:solidFill>
                </a:rPr>
                <a:t>2023 – 1 объект</a:t>
              </a:r>
            </a:p>
            <a:p>
              <a:pPr algn="ctr">
                <a:lnSpc>
                  <a:spcPts val="1100"/>
                </a:lnSpc>
              </a:pPr>
              <a:r>
                <a:rPr lang="ru-RU" sz="800" b="1" dirty="0" smtClean="0">
                  <a:solidFill>
                    <a:srgbClr val="FF0000"/>
                  </a:solidFill>
                </a:rPr>
                <a:t>2025</a:t>
              </a:r>
              <a:r>
                <a:rPr lang="ru-RU" sz="800" b="1" dirty="0" smtClean="0">
                  <a:solidFill>
                    <a:srgbClr val="5D59A7"/>
                  </a:solidFill>
                </a:rPr>
                <a:t> – 1 объект</a:t>
              </a:r>
            </a:p>
            <a:p>
              <a:pPr algn="ctr">
                <a:lnSpc>
                  <a:spcPts val="1100"/>
                </a:lnSpc>
              </a:pPr>
              <a:r>
                <a:rPr lang="ru-RU" sz="800" b="1" dirty="0" smtClean="0">
                  <a:solidFill>
                    <a:srgbClr val="FF0000"/>
                  </a:solidFill>
                </a:rPr>
                <a:t>2026 </a:t>
              </a:r>
              <a:r>
                <a:rPr lang="ru-RU" sz="800" b="1" dirty="0" smtClean="0">
                  <a:solidFill>
                    <a:srgbClr val="5D59A7"/>
                  </a:solidFill>
                </a:rPr>
                <a:t>– 1 объект</a:t>
              </a:r>
              <a:endParaRPr lang="ru-RU" sz="800" b="1" dirty="0">
                <a:solidFill>
                  <a:srgbClr val="5D59A7"/>
                </a:solidFill>
              </a:endParaRPr>
            </a:p>
            <a:p>
              <a:pPr>
                <a:lnSpc>
                  <a:spcPts val="1100"/>
                </a:lnSpc>
              </a:pPr>
              <a:endParaRPr lang="ru-RU" sz="1200" b="1" dirty="0">
                <a:solidFill>
                  <a:srgbClr val="5D59A7"/>
                </a:solidFill>
              </a:endParaRPr>
            </a:p>
          </p:txBody>
        </p:sp>
        <p:sp>
          <p:nvSpPr>
            <p:cNvPr id="114" name="Прямоугольник 113"/>
            <p:cNvSpPr/>
            <p:nvPr/>
          </p:nvSpPr>
          <p:spPr>
            <a:xfrm>
              <a:off x="7094705" y="4371982"/>
              <a:ext cx="1494222" cy="90724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800" b="1" dirty="0">
                  <a:solidFill>
                    <a:srgbClr val="5D59A7"/>
                  </a:solidFill>
                </a:rPr>
                <a:t>Срок реализации </a:t>
              </a:r>
              <a:r>
                <a:rPr lang="ru-RU" sz="800" b="1" dirty="0" smtClean="0">
                  <a:solidFill>
                    <a:srgbClr val="FF0000"/>
                  </a:solidFill>
                </a:rPr>
                <a:t>2022-2025  гг.</a:t>
              </a:r>
            </a:p>
            <a:p>
              <a:pPr algn="ctr">
                <a:lnSpc>
                  <a:spcPts val="1100"/>
                </a:lnSpc>
              </a:pPr>
              <a:r>
                <a:rPr lang="ru-RU" sz="800" b="1" dirty="0" smtClean="0">
                  <a:solidFill>
                    <a:srgbClr val="FF0000"/>
                  </a:solidFill>
                </a:rPr>
                <a:t>2022</a:t>
              </a:r>
              <a:r>
                <a:rPr lang="ru-RU" sz="800" b="1" dirty="0" smtClean="0">
                  <a:solidFill>
                    <a:srgbClr val="5D59A7"/>
                  </a:solidFill>
                </a:rPr>
                <a:t> – 2 объекта</a:t>
              </a:r>
            </a:p>
            <a:p>
              <a:pPr algn="ctr">
                <a:lnSpc>
                  <a:spcPts val="1100"/>
                </a:lnSpc>
              </a:pPr>
              <a:r>
                <a:rPr lang="ru-RU" sz="800" b="1" dirty="0" smtClean="0">
                  <a:solidFill>
                    <a:srgbClr val="FF0000"/>
                  </a:solidFill>
                </a:rPr>
                <a:t>2023</a:t>
              </a:r>
              <a:r>
                <a:rPr lang="ru-RU" sz="800" b="1" dirty="0" smtClean="0">
                  <a:solidFill>
                    <a:srgbClr val="5D59A7"/>
                  </a:solidFill>
                </a:rPr>
                <a:t> – 2 объекта</a:t>
              </a:r>
            </a:p>
            <a:p>
              <a:pPr algn="ctr">
                <a:lnSpc>
                  <a:spcPts val="1100"/>
                </a:lnSpc>
              </a:pPr>
              <a:r>
                <a:rPr lang="ru-RU" sz="800" b="1" dirty="0" smtClean="0">
                  <a:solidFill>
                    <a:srgbClr val="FF0000"/>
                  </a:solidFill>
                </a:rPr>
                <a:t>2024</a:t>
              </a:r>
              <a:r>
                <a:rPr lang="ru-RU" sz="800" b="1" dirty="0" smtClean="0">
                  <a:solidFill>
                    <a:srgbClr val="5D59A7"/>
                  </a:solidFill>
                </a:rPr>
                <a:t> – 2 объекта</a:t>
              </a:r>
            </a:p>
            <a:p>
              <a:pPr algn="ctr">
                <a:lnSpc>
                  <a:spcPts val="1100"/>
                </a:lnSpc>
              </a:pPr>
              <a:r>
                <a:rPr lang="ru-RU" sz="800" b="1" dirty="0" smtClean="0">
                  <a:solidFill>
                    <a:srgbClr val="FF0000"/>
                  </a:solidFill>
                </a:rPr>
                <a:t>2025</a:t>
              </a:r>
              <a:r>
                <a:rPr lang="ru-RU" sz="800" b="1" dirty="0" smtClean="0">
                  <a:solidFill>
                    <a:srgbClr val="5D59A7"/>
                  </a:solidFill>
                </a:rPr>
                <a:t> – 1 объект</a:t>
              </a:r>
              <a:endParaRPr lang="ru-RU" sz="800" b="1" dirty="0">
                <a:solidFill>
                  <a:srgbClr val="5D59A7"/>
                </a:solidFill>
              </a:endParaRPr>
            </a:p>
            <a:p>
              <a:pPr>
                <a:lnSpc>
                  <a:spcPts val="1100"/>
                </a:lnSpc>
              </a:pPr>
              <a:endParaRPr lang="ru-RU" sz="1200" b="1" dirty="0">
                <a:solidFill>
                  <a:srgbClr val="5D59A7"/>
                </a:solidFill>
              </a:endParaRPr>
            </a:p>
          </p:txBody>
        </p:sp>
        <p:sp>
          <p:nvSpPr>
            <p:cNvPr id="115" name="Прямоугольник 114"/>
            <p:cNvSpPr/>
            <p:nvPr/>
          </p:nvSpPr>
          <p:spPr>
            <a:xfrm>
              <a:off x="6958867" y="5062410"/>
              <a:ext cx="1630060" cy="503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1000" b="1" dirty="0">
                  <a:solidFill>
                    <a:srgbClr val="5D59A7"/>
                  </a:solidFill>
                </a:rPr>
                <a:t>Срок реализации </a:t>
              </a:r>
            </a:p>
            <a:p>
              <a:pPr algn="ctr">
                <a:lnSpc>
                  <a:spcPts val="1100"/>
                </a:lnSpc>
              </a:pPr>
              <a:r>
                <a:rPr lang="ru-RU" sz="1000" b="1" dirty="0" smtClean="0">
                  <a:solidFill>
                    <a:srgbClr val="FF0000"/>
                  </a:solidFill>
                </a:rPr>
                <a:t>2024-2026 гг</a:t>
              </a:r>
              <a:r>
                <a:rPr lang="ru-RU" sz="1000" b="1" dirty="0">
                  <a:solidFill>
                    <a:srgbClr val="FF0000"/>
                  </a:solidFill>
                </a:rPr>
                <a:t>.</a:t>
              </a:r>
            </a:p>
            <a:p>
              <a:pPr>
                <a:lnSpc>
                  <a:spcPts val="1100"/>
                </a:lnSpc>
              </a:pPr>
              <a:endParaRPr lang="ru-RU" sz="1200" b="1" dirty="0">
                <a:solidFill>
                  <a:srgbClr val="5D59A7"/>
                </a:solidFill>
              </a:endParaRPr>
            </a:p>
          </p:txBody>
        </p:sp>
        <p:grpSp>
          <p:nvGrpSpPr>
            <p:cNvPr id="8" name="Группа 51"/>
            <p:cNvGrpSpPr/>
            <p:nvPr/>
          </p:nvGrpSpPr>
          <p:grpSpPr>
            <a:xfrm>
              <a:off x="5475096" y="3930195"/>
              <a:ext cx="1706421" cy="1315308"/>
              <a:chOff x="5331011" y="3898426"/>
              <a:chExt cx="1706421" cy="1315308"/>
            </a:xfrm>
          </p:grpSpPr>
          <p:sp>
            <p:nvSpPr>
              <p:cNvPr id="117" name="Прямоугольник 116"/>
              <p:cNvSpPr/>
              <p:nvPr/>
            </p:nvSpPr>
            <p:spPr>
              <a:xfrm>
                <a:off x="5331011" y="4690514"/>
                <a:ext cx="12858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endParaRPr lang="ru-RU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18" name="Прямоугольник 117"/>
              <p:cNvSpPr/>
              <p:nvPr/>
            </p:nvSpPr>
            <p:spPr>
              <a:xfrm>
                <a:off x="6195107" y="3898426"/>
                <a:ext cx="842325" cy="277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600"/>
                  </a:lnSpc>
                </a:pPr>
                <a:endParaRPr lang="ru-RU" sz="1200" dirty="0"/>
              </a:p>
            </p:txBody>
          </p:sp>
        </p:grpSp>
      </p:grpSp>
      <p:sp>
        <p:nvSpPr>
          <p:cNvPr id="130" name="Прямоугольник 129"/>
          <p:cNvSpPr/>
          <p:nvPr/>
        </p:nvSpPr>
        <p:spPr>
          <a:xfrm>
            <a:off x="7358082" y="3429000"/>
            <a:ext cx="1427643" cy="3874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dirty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2027 – 2030 гг.</a:t>
            </a:r>
            <a:endParaRPr lang="ru-RU" sz="1200" b="1" dirty="0">
              <a:solidFill>
                <a:srgbClr val="FF0000"/>
              </a:solidFill>
            </a:endParaRPr>
          </a:p>
        </p:txBody>
      </p:sp>
      <p:grpSp>
        <p:nvGrpSpPr>
          <p:cNvPr id="9" name="Группа 2"/>
          <p:cNvGrpSpPr/>
          <p:nvPr/>
        </p:nvGrpSpPr>
        <p:grpSpPr>
          <a:xfrm>
            <a:off x="285720" y="4846336"/>
            <a:ext cx="8565379" cy="2404023"/>
            <a:chOff x="506544" y="2922083"/>
            <a:chExt cx="8143475" cy="2323420"/>
          </a:xfrm>
        </p:grpSpPr>
        <p:sp>
          <p:nvSpPr>
            <p:cNvPr id="132" name="Прямоугольник 131"/>
            <p:cNvSpPr/>
            <p:nvPr/>
          </p:nvSpPr>
          <p:spPr>
            <a:xfrm>
              <a:off x="6984869" y="2922083"/>
              <a:ext cx="1636032" cy="1322854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3" name="Прямоугольник 132"/>
            <p:cNvSpPr/>
            <p:nvPr/>
          </p:nvSpPr>
          <p:spPr>
            <a:xfrm>
              <a:off x="4885345" y="2922083"/>
              <a:ext cx="1512168" cy="1391897"/>
            </a:xfrm>
            <a:prstGeom prst="rect">
              <a:avLst/>
            </a:prstGeom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4" name="Прямоугольник 133"/>
            <p:cNvSpPr/>
            <p:nvPr/>
          </p:nvSpPr>
          <p:spPr>
            <a:xfrm>
              <a:off x="506544" y="2982056"/>
              <a:ext cx="3547130" cy="14277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Реконструкция здания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Ивняковского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 КСЦ</a:t>
              </a:r>
            </a:p>
            <a:p>
              <a:pPr>
                <a:lnSpc>
                  <a:spcPts val="1200"/>
                </a:lnSpc>
              </a:pPr>
              <a:endParaRPr lang="ru-RU" sz="12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endParaRPr lang="ru-RU" sz="1200" b="1" dirty="0"/>
            </a:p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Реконструкция здания ДК пос.Дубки</a:t>
              </a:r>
            </a:p>
            <a:p>
              <a:pPr>
                <a:lnSpc>
                  <a:spcPts val="1200"/>
                </a:lnSpc>
              </a:pPr>
              <a:endParaRPr lang="ru-RU" sz="12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endParaRPr lang="ru-RU" sz="1200" b="1" dirty="0" smtClean="0">
                <a:solidFill>
                  <a:schemeClr val="accent1">
                    <a:lumMod val="75000"/>
                  </a:schemeClr>
                </a:solidFill>
              </a:endParaRPr>
            </a:p>
            <a:p>
              <a:pPr>
                <a:lnSpc>
                  <a:spcPts val="1200"/>
                </a:lnSpc>
              </a:pP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Передвижной многофункциональный культурный центр (приобретен автоклуб) </a:t>
              </a:r>
              <a:r>
                <a:rPr lang="ru-RU" sz="1200" b="1" dirty="0" err="1" smtClean="0">
                  <a:solidFill>
                    <a:schemeClr val="accent1">
                      <a:lumMod val="75000"/>
                    </a:schemeClr>
                  </a:solidFill>
                </a:rPr>
                <a:t>Ширинский</a:t>
              </a:r>
              <a:r>
                <a:rPr lang="ru-RU" sz="1200" b="1" dirty="0" smtClean="0">
                  <a:solidFill>
                    <a:schemeClr val="accent1">
                      <a:lumMod val="75000"/>
                    </a:schemeClr>
                  </a:solidFill>
                </a:rPr>
                <a:t> КСЦ</a:t>
              </a:r>
            </a:p>
            <a:p>
              <a:pPr>
                <a:lnSpc>
                  <a:spcPts val="1200"/>
                </a:lnSpc>
              </a:pPr>
              <a:endParaRPr lang="ru-RU" sz="1200" b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grpSp>
          <p:nvGrpSpPr>
            <p:cNvPr id="10" name="Группа 17"/>
            <p:cNvGrpSpPr/>
            <p:nvPr/>
          </p:nvGrpSpPr>
          <p:grpSpPr>
            <a:xfrm>
              <a:off x="642382" y="2933123"/>
              <a:ext cx="8007637" cy="2006967"/>
              <a:chOff x="1325755" y="2908551"/>
              <a:chExt cx="6794363" cy="2023314"/>
            </a:xfrm>
          </p:grpSpPr>
          <p:cxnSp>
            <p:nvCxnSpPr>
              <p:cNvPr id="151" name="Прямая соединительная линия 150"/>
              <p:cNvCxnSpPr/>
              <p:nvPr/>
            </p:nvCxnSpPr>
            <p:spPr>
              <a:xfrm>
                <a:off x="1325755" y="3256577"/>
                <a:ext cx="6736733" cy="668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151"/>
              <p:cNvCxnSpPr/>
              <p:nvPr/>
            </p:nvCxnSpPr>
            <p:spPr>
              <a:xfrm>
                <a:off x="1383383" y="3743813"/>
                <a:ext cx="6728164" cy="17179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3" name="Прямая соединительная линия 152"/>
              <p:cNvCxnSpPr/>
              <p:nvPr/>
            </p:nvCxnSpPr>
            <p:spPr>
              <a:xfrm flipV="1">
                <a:off x="1357292" y="4270415"/>
                <a:ext cx="6736732" cy="15844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4" name="Прямая соединительная линия 153"/>
              <p:cNvCxnSpPr/>
              <p:nvPr/>
            </p:nvCxnSpPr>
            <p:spPr>
              <a:xfrm>
                <a:off x="1325755" y="2908551"/>
                <a:ext cx="6736732" cy="210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5" name="Прямая соединительная линия 154"/>
              <p:cNvCxnSpPr/>
              <p:nvPr/>
            </p:nvCxnSpPr>
            <p:spPr>
              <a:xfrm flipV="1">
                <a:off x="1383385" y="4915970"/>
                <a:ext cx="6736733" cy="15895"/>
              </a:xfrm>
              <a:prstGeom prst="line">
                <a:avLst/>
              </a:prstGeom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6" name="Прямоугольник 135"/>
            <p:cNvSpPr/>
            <p:nvPr/>
          </p:nvSpPr>
          <p:spPr>
            <a:xfrm>
              <a:off x="5619112" y="2922083"/>
              <a:ext cx="1008912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/>
              <a:endParaRPr lang="ru-RU" sz="2800" dirty="0">
                <a:solidFill>
                  <a:schemeClr val="accent6">
                    <a:lumMod val="75000"/>
                  </a:schemeClr>
                </a:solidFill>
              </a:endParaRPr>
            </a:p>
          </p:txBody>
        </p:sp>
        <p:grpSp>
          <p:nvGrpSpPr>
            <p:cNvPr id="11" name="Группа 108"/>
            <p:cNvGrpSpPr/>
            <p:nvPr/>
          </p:nvGrpSpPr>
          <p:grpSpPr>
            <a:xfrm>
              <a:off x="5532563" y="3336340"/>
              <a:ext cx="1657356" cy="523220"/>
              <a:chOff x="5405355" y="3337583"/>
              <a:chExt cx="1657356" cy="523220"/>
            </a:xfrm>
          </p:grpSpPr>
          <p:sp>
            <p:nvSpPr>
              <p:cNvPr id="149" name="Прямоугольник 148"/>
              <p:cNvSpPr/>
              <p:nvPr/>
            </p:nvSpPr>
            <p:spPr>
              <a:xfrm>
                <a:off x="6220386" y="3555752"/>
                <a:ext cx="842325" cy="277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600"/>
                  </a:lnSpc>
                </a:pPr>
                <a:endParaRPr lang="ru-RU" sz="1200" dirty="0"/>
              </a:p>
            </p:txBody>
          </p:sp>
          <p:sp>
            <p:nvSpPr>
              <p:cNvPr id="150" name="Прямоугольник 149"/>
              <p:cNvSpPr/>
              <p:nvPr/>
            </p:nvSpPr>
            <p:spPr>
              <a:xfrm>
                <a:off x="5405355" y="3337583"/>
                <a:ext cx="12858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endParaRPr lang="ru-RU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grpSp>
          <p:nvGrpSpPr>
            <p:cNvPr id="12" name="Группа 65"/>
            <p:cNvGrpSpPr/>
            <p:nvPr/>
          </p:nvGrpSpPr>
          <p:grpSpPr>
            <a:xfrm>
              <a:off x="5547104" y="4218227"/>
              <a:ext cx="1416713" cy="523220"/>
              <a:chOff x="5365284" y="4197334"/>
              <a:chExt cx="1416713" cy="523220"/>
            </a:xfrm>
          </p:grpSpPr>
          <p:sp>
            <p:nvSpPr>
              <p:cNvPr id="147" name="Прямоугольник 146"/>
              <p:cNvSpPr/>
              <p:nvPr/>
            </p:nvSpPr>
            <p:spPr>
              <a:xfrm>
                <a:off x="6139055" y="4302522"/>
                <a:ext cx="642942" cy="277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600"/>
                  </a:lnSpc>
                </a:pPr>
                <a:endParaRPr lang="ru-RU" sz="1200" dirty="0"/>
              </a:p>
            </p:txBody>
          </p:sp>
          <p:sp>
            <p:nvSpPr>
              <p:cNvPr id="148" name="Прямоугольник 147"/>
              <p:cNvSpPr/>
              <p:nvPr/>
            </p:nvSpPr>
            <p:spPr>
              <a:xfrm>
                <a:off x="5365284" y="4197334"/>
                <a:ext cx="12858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endParaRPr lang="ru-RU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</p:grpSp>
        <p:sp>
          <p:nvSpPr>
            <p:cNvPr id="139" name="Прямоугольник 138"/>
            <p:cNvSpPr/>
            <p:nvPr/>
          </p:nvSpPr>
          <p:spPr>
            <a:xfrm>
              <a:off x="4885345" y="3002167"/>
              <a:ext cx="1571636" cy="207228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реконструкция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реконструкция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r>
                <a:rPr lang="ru-RU" sz="1050" dirty="0" smtClean="0"/>
                <a:t>приобретение</a:t>
              </a:r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 smtClean="0"/>
            </a:p>
            <a:p>
              <a:pPr algn="ctr" fontAlgn="ctr">
                <a:lnSpc>
                  <a:spcPts val="1000"/>
                </a:lnSpc>
              </a:pPr>
              <a:endParaRPr lang="ru-RU" sz="1050" dirty="0"/>
            </a:p>
          </p:txBody>
        </p:sp>
        <p:sp>
          <p:nvSpPr>
            <p:cNvPr id="140" name="Прямоугольник 139"/>
            <p:cNvSpPr/>
            <p:nvPr/>
          </p:nvSpPr>
          <p:spPr>
            <a:xfrm>
              <a:off x="7162624" y="2933124"/>
              <a:ext cx="1357322" cy="37446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r>
                <a:rPr lang="ru-RU" sz="1000" b="1" dirty="0">
                  <a:solidFill>
                    <a:srgbClr val="5D59A7"/>
                  </a:solidFill>
                </a:rPr>
                <a:t>Срок реализации </a:t>
              </a:r>
            </a:p>
            <a:p>
              <a:pPr algn="ctr">
                <a:lnSpc>
                  <a:spcPts val="1100"/>
                </a:lnSpc>
              </a:pPr>
              <a:r>
                <a:rPr lang="ru-RU" sz="1000" b="1" dirty="0" smtClean="0">
                  <a:solidFill>
                    <a:srgbClr val="FF0000"/>
                  </a:solidFill>
                </a:rPr>
                <a:t>2026 г.</a:t>
              </a:r>
              <a:endParaRPr lang="ru-RU" sz="1200" b="1" dirty="0">
                <a:solidFill>
                  <a:srgbClr val="FF0000"/>
                </a:solidFill>
              </a:endParaRPr>
            </a:p>
          </p:txBody>
        </p:sp>
        <p:sp>
          <p:nvSpPr>
            <p:cNvPr id="141" name="Прямоугольник 140"/>
            <p:cNvSpPr/>
            <p:nvPr/>
          </p:nvSpPr>
          <p:spPr>
            <a:xfrm>
              <a:off x="6890947" y="3347381"/>
              <a:ext cx="1697979" cy="503447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1000" b="1" dirty="0">
                  <a:solidFill>
                    <a:srgbClr val="5D59A7"/>
                  </a:solidFill>
                </a:rPr>
                <a:t>Срок реализации </a:t>
              </a:r>
              <a:r>
                <a:rPr lang="ru-RU" sz="1000" b="1" dirty="0" smtClean="0">
                  <a:solidFill>
                    <a:srgbClr val="5D59A7"/>
                  </a:solidFill>
                </a:rPr>
                <a:t> </a:t>
              </a:r>
            </a:p>
            <a:p>
              <a:pPr algn="ctr">
                <a:lnSpc>
                  <a:spcPts val="1100"/>
                </a:lnSpc>
              </a:pPr>
              <a:r>
                <a:rPr lang="ru-RU" sz="1000" b="1" dirty="0" smtClean="0">
                  <a:solidFill>
                    <a:srgbClr val="FF0000"/>
                  </a:solidFill>
                </a:rPr>
                <a:t>2024-2025 гг.</a:t>
              </a:r>
            </a:p>
            <a:p>
              <a:pPr>
                <a:lnSpc>
                  <a:spcPts val="1100"/>
                </a:lnSpc>
              </a:pPr>
              <a:endParaRPr lang="ru-RU" sz="1200" b="1" dirty="0">
                <a:solidFill>
                  <a:srgbClr val="5D59A7"/>
                </a:solidFill>
              </a:endParaRPr>
            </a:p>
          </p:txBody>
        </p:sp>
        <p:sp>
          <p:nvSpPr>
            <p:cNvPr id="142" name="Прямоугольник 141"/>
            <p:cNvSpPr/>
            <p:nvPr/>
          </p:nvSpPr>
          <p:spPr>
            <a:xfrm>
              <a:off x="7094705" y="4233897"/>
              <a:ext cx="1494222" cy="230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ts val="1100"/>
                </a:lnSpc>
              </a:pPr>
              <a:endParaRPr lang="ru-RU" sz="1200" b="1" dirty="0">
                <a:solidFill>
                  <a:srgbClr val="5D59A7"/>
                </a:solidFill>
              </a:endParaRPr>
            </a:p>
          </p:txBody>
        </p:sp>
        <p:sp>
          <p:nvSpPr>
            <p:cNvPr id="143" name="Прямоугольник 142"/>
            <p:cNvSpPr/>
            <p:nvPr/>
          </p:nvSpPr>
          <p:spPr>
            <a:xfrm>
              <a:off x="6958867" y="3830680"/>
              <a:ext cx="1630060" cy="49824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ru-RU" sz="1000" b="1" dirty="0">
                  <a:solidFill>
                    <a:srgbClr val="5D59A7"/>
                  </a:solidFill>
                </a:rPr>
                <a:t>Срок </a:t>
              </a:r>
              <a:r>
                <a:rPr lang="ru-RU" sz="1000" b="1" dirty="0" smtClean="0">
                  <a:solidFill>
                    <a:srgbClr val="5D59A7"/>
                  </a:solidFill>
                </a:rPr>
                <a:t>реализации </a:t>
              </a:r>
              <a:endParaRPr lang="ru-RU" sz="1000" b="1" dirty="0">
                <a:solidFill>
                  <a:srgbClr val="5D59A7"/>
                </a:solidFill>
              </a:endParaRPr>
            </a:p>
            <a:p>
              <a:pPr algn="ctr">
                <a:lnSpc>
                  <a:spcPts val="1100"/>
                </a:lnSpc>
              </a:pPr>
              <a:r>
                <a:rPr lang="ru-RU" sz="1000" b="1" dirty="0" smtClean="0">
                  <a:solidFill>
                    <a:schemeClr val="accent4">
                      <a:lumMod val="75000"/>
                    </a:schemeClr>
                  </a:solidFill>
                </a:rPr>
                <a:t>2022 г</a:t>
              </a:r>
              <a:r>
                <a:rPr lang="ru-RU" sz="1000" b="1" dirty="0">
                  <a:solidFill>
                    <a:schemeClr val="accent4">
                      <a:lumMod val="75000"/>
                    </a:schemeClr>
                  </a:solidFill>
                </a:rPr>
                <a:t>.</a:t>
              </a:r>
            </a:p>
            <a:p>
              <a:pPr>
                <a:lnSpc>
                  <a:spcPts val="1100"/>
                </a:lnSpc>
              </a:pPr>
              <a:endParaRPr lang="ru-RU" sz="1200" b="1" dirty="0">
                <a:solidFill>
                  <a:srgbClr val="5D59A7"/>
                </a:solidFill>
              </a:endParaRPr>
            </a:p>
          </p:txBody>
        </p:sp>
        <p:grpSp>
          <p:nvGrpSpPr>
            <p:cNvPr id="13" name="Группа 51"/>
            <p:cNvGrpSpPr/>
            <p:nvPr/>
          </p:nvGrpSpPr>
          <p:grpSpPr>
            <a:xfrm>
              <a:off x="5475096" y="3930195"/>
              <a:ext cx="1706421" cy="1315308"/>
              <a:chOff x="5331011" y="3898426"/>
              <a:chExt cx="1706421" cy="1315308"/>
            </a:xfrm>
          </p:grpSpPr>
          <p:sp>
            <p:nvSpPr>
              <p:cNvPr id="145" name="Прямоугольник 144"/>
              <p:cNvSpPr/>
              <p:nvPr/>
            </p:nvSpPr>
            <p:spPr>
              <a:xfrm>
                <a:off x="5331011" y="4690514"/>
                <a:ext cx="1285884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/>
                <a:endParaRPr lang="ru-RU" sz="2800" dirty="0">
                  <a:solidFill>
                    <a:schemeClr val="accent6">
                      <a:lumMod val="75000"/>
                    </a:schemeClr>
                  </a:solidFill>
                </a:endParaRPr>
              </a:p>
            </p:txBody>
          </p:sp>
          <p:sp>
            <p:nvSpPr>
              <p:cNvPr id="146" name="Прямоугольник 145"/>
              <p:cNvSpPr/>
              <p:nvPr/>
            </p:nvSpPr>
            <p:spPr>
              <a:xfrm>
                <a:off x="6195107" y="3898426"/>
                <a:ext cx="842325" cy="27725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>
                  <a:lnSpc>
                    <a:spcPts val="1600"/>
                  </a:lnSpc>
                </a:pPr>
                <a:endParaRPr lang="ru-RU" sz="1200"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xmlns="" val="379445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9" name="Прямая соединительная линия 38"/>
          <p:cNvCxnSpPr/>
          <p:nvPr/>
        </p:nvCxnSpPr>
        <p:spPr>
          <a:xfrm>
            <a:off x="285720" y="4290774"/>
            <a:ext cx="8462744" cy="2322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 flipV="1">
            <a:off x="323528" y="3857628"/>
            <a:ext cx="8384368" cy="3420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Прямоугольник 58"/>
          <p:cNvSpPr/>
          <p:nvPr/>
        </p:nvSpPr>
        <p:spPr>
          <a:xfrm>
            <a:off x="6072199" y="4653136"/>
            <a:ext cx="1380121" cy="85106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55" name="Прямая соединительная линия 54"/>
          <p:cNvCxnSpPr/>
          <p:nvPr/>
        </p:nvCxnSpPr>
        <p:spPr>
          <a:xfrm>
            <a:off x="285720" y="2643182"/>
            <a:ext cx="8424000" cy="260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3" name="Прямая соединительная линия 112"/>
          <p:cNvCxnSpPr/>
          <p:nvPr/>
        </p:nvCxnSpPr>
        <p:spPr>
          <a:xfrm flipV="1">
            <a:off x="285720" y="3500438"/>
            <a:ext cx="8422176" cy="451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Прямая соединительная линия 111"/>
          <p:cNvCxnSpPr/>
          <p:nvPr/>
        </p:nvCxnSpPr>
        <p:spPr>
          <a:xfrm>
            <a:off x="285720" y="2214554"/>
            <a:ext cx="8424000" cy="2601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0" name="Прямоугольник 99"/>
          <p:cNvSpPr/>
          <p:nvPr/>
        </p:nvSpPr>
        <p:spPr>
          <a:xfrm>
            <a:off x="6072198" y="2214554"/>
            <a:ext cx="1357322" cy="242889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 flipH="1">
            <a:off x="0" y="6357958"/>
            <a:ext cx="9144000" cy="142876"/>
          </a:xfrm>
          <a:prstGeom prst="rect">
            <a:avLst/>
          </a:prstGeom>
          <a:solidFill>
            <a:srgbClr val="174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5" name="Picture 2" descr="E:\WORKS_2022\ACCEPT\Vibori_2022\Презентация\Комплексные планы развития\pictogrammi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" y="4"/>
            <a:ext cx="9144001" cy="1054599"/>
          </a:xfrm>
          <a:prstGeom prst="rect">
            <a:avLst/>
          </a:prstGeom>
          <a:noFill/>
        </p:spPr>
      </p:pic>
      <p:sp>
        <p:nvSpPr>
          <p:cNvPr id="50" name="Блок-схема: процесс 49"/>
          <p:cNvSpPr/>
          <p:nvPr/>
        </p:nvSpPr>
        <p:spPr>
          <a:xfrm>
            <a:off x="0" y="6500858"/>
            <a:ext cx="9144000" cy="357142"/>
          </a:xfrm>
          <a:prstGeom prst="flowChartProcess">
            <a:avLst/>
          </a:prstGeom>
          <a:solidFill>
            <a:srgbClr val="5B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8" name="Прямоугольник 57"/>
          <p:cNvSpPr/>
          <p:nvPr/>
        </p:nvSpPr>
        <p:spPr>
          <a:xfrm>
            <a:off x="8429652" y="6429396"/>
            <a:ext cx="642942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14</a:t>
            </a:r>
            <a:endParaRPr lang="ru-RU" sz="2000" dirty="0">
              <a:solidFill>
                <a:schemeClr val="bg1"/>
              </a:solidFill>
            </a:endParaRPr>
          </a:p>
        </p:txBody>
      </p:sp>
      <p:sp>
        <p:nvSpPr>
          <p:cNvPr id="62" name="Прямоугольник 61"/>
          <p:cNvSpPr/>
          <p:nvPr/>
        </p:nvSpPr>
        <p:spPr>
          <a:xfrm flipH="1">
            <a:off x="0" y="6643734"/>
            <a:ext cx="9144000" cy="214290"/>
          </a:xfrm>
          <a:prstGeom prst="rect">
            <a:avLst/>
          </a:prstGeom>
          <a:solidFill>
            <a:srgbClr val="9DB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4" name="Прямоугольник 63"/>
          <p:cNvSpPr/>
          <p:nvPr/>
        </p:nvSpPr>
        <p:spPr>
          <a:xfrm>
            <a:off x="562106" y="1088551"/>
            <a:ext cx="469096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AD2386"/>
                </a:solidFill>
              </a:rPr>
              <a:t>ФИЗИЧЕСКАЯ КУЛЬТУРА И СПОРТ </a:t>
            </a:r>
          </a:p>
        </p:txBody>
      </p:sp>
      <p:sp>
        <p:nvSpPr>
          <p:cNvPr id="65" name="Прямоугольник 64"/>
          <p:cNvSpPr/>
          <p:nvPr/>
        </p:nvSpPr>
        <p:spPr>
          <a:xfrm>
            <a:off x="642910" y="4714884"/>
            <a:ext cx="369780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>
                <a:solidFill>
                  <a:srgbClr val="2B8963"/>
                </a:solidFill>
              </a:rPr>
              <a:t>МОЛОДЕЖНАЯ ПОЛИТИКА</a:t>
            </a:r>
          </a:p>
        </p:txBody>
      </p:sp>
      <p:sp>
        <p:nvSpPr>
          <p:cNvPr id="78" name="Прямоугольник 77"/>
          <p:cNvSpPr/>
          <p:nvPr/>
        </p:nvSpPr>
        <p:spPr>
          <a:xfrm>
            <a:off x="562106" y="1556792"/>
            <a:ext cx="2488534" cy="556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AD2386"/>
                </a:solidFill>
              </a:rPr>
              <a:t>Доля </a:t>
            </a:r>
            <a:r>
              <a:rPr lang="ru-RU" sz="1200" b="1" dirty="0">
                <a:solidFill>
                  <a:srgbClr val="AD2386"/>
                </a:solidFill>
              </a:rPr>
              <a:t>граждан, </a:t>
            </a: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AD2386"/>
                </a:solidFill>
              </a:rPr>
              <a:t>систематически занимающихся </a:t>
            </a: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AD2386"/>
                </a:solidFill>
              </a:rPr>
              <a:t>физической культурой и </a:t>
            </a:r>
            <a:r>
              <a:rPr lang="ru-RU" sz="1200" b="1" dirty="0" smtClean="0">
                <a:solidFill>
                  <a:srgbClr val="AD2386"/>
                </a:solidFill>
              </a:rPr>
              <a:t>спортом</a:t>
            </a:r>
            <a:endParaRPr lang="ru-RU" sz="1200" b="1" dirty="0">
              <a:solidFill>
                <a:srgbClr val="AD2386"/>
              </a:solidFill>
            </a:endParaRPr>
          </a:p>
        </p:txBody>
      </p:sp>
      <p:sp>
        <p:nvSpPr>
          <p:cNvPr id="56" name="Прямоугольник 55"/>
          <p:cNvSpPr/>
          <p:nvPr/>
        </p:nvSpPr>
        <p:spPr>
          <a:xfrm>
            <a:off x="214282" y="5143512"/>
            <a:ext cx="5795183" cy="2551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ts val="1200"/>
              </a:lnSpc>
              <a:buFont typeface="Courier New" panose="02070309020205020404" pitchFamily="49" charset="0"/>
              <a:buChar char="o"/>
            </a:pP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Создание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молодежных пространств </a:t>
            </a:r>
            <a:r>
              <a:rPr lang="ru-RU" sz="1400" b="1" dirty="0">
                <a:solidFill>
                  <a:schemeClr val="accent1">
                    <a:lumMod val="50000"/>
                  </a:schemeClr>
                </a:solidFill>
              </a:rPr>
              <a:t>в 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сельских поселениях ЯМР</a:t>
            </a:r>
            <a:endParaRPr lang="ru-RU" sz="1400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cxnSp>
        <p:nvCxnSpPr>
          <p:cNvPr id="63" name="Прямая соединительная линия 62"/>
          <p:cNvCxnSpPr/>
          <p:nvPr/>
        </p:nvCxnSpPr>
        <p:spPr>
          <a:xfrm>
            <a:off x="4660717" y="1500141"/>
            <a:ext cx="0" cy="596159"/>
          </a:xfrm>
          <a:prstGeom prst="line">
            <a:avLst/>
          </a:prstGeom>
          <a:ln w="19050">
            <a:solidFill>
              <a:srgbClr val="F376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4660717" y="1517424"/>
            <a:ext cx="2488534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>
                <a:solidFill>
                  <a:srgbClr val="AD2386"/>
                </a:solidFill>
              </a:rPr>
              <a:t>Доля обучающихся, </a:t>
            </a:r>
            <a:endParaRPr lang="ru-RU" sz="1200" b="1" dirty="0">
              <a:solidFill>
                <a:srgbClr val="AD2386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AD2386"/>
                </a:solidFill>
              </a:rPr>
              <a:t>систематически занимающихся </a:t>
            </a:r>
          </a:p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AD2386"/>
                </a:solidFill>
              </a:rPr>
              <a:t>физической культурой и </a:t>
            </a:r>
            <a:r>
              <a:rPr lang="ru-RU" sz="1200" b="1" dirty="0" smtClean="0">
                <a:solidFill>
                  <a:srgbClr val="AD2386"/>
                </a:solidFill>
              </a:rPr>
              <a:t>спортом</a:t>
            </a:r>
            <a:endParaRPr lang="ru-RU" sz="1200" b="1" dirty="0">
              <a:solidFill>
                <a:srgbClr val="AD2386"/>
              </a:solidFill>
            </a:endParaRPr>
          </a:p>
        </p:txBody>
      </p:sp>
      <p:sp>
        <p:nvSpPr>
          <p:cNvPr id="91" name="Прямоугольник 90"/>
          <p:cNvSpPr/>
          <p:nvPr/>
        </p:nvSpPr>
        <p:spPr>
          <a:xfrm>
            <a:off x="7500958" y="2285992"/>
            <a:ext cx="116593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dirty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5D59A7"/>
                </a:solidFill>
              </a:rPr>
              <a:t>2022 - 2024 гг</a:t>
            </a:r>
            <a:r>
              <a:rPr lang="ru-RU" sz="1000" b="1" dirty="0">
                <a:solidFill>
                  <a:srgbClr val="5D59A7"/>
                </a:solidFill>
              </a:rPr>
              <a:t>.</a:t>
            </a:r>
          </a:p>
        </p:txBody>
      </p:sp>
      <p:sp>
        <p:nvSpPr>
          <p:cNvPr id="98" name="Прямоугольник 97"/>
          <p:cNvSpPr/>
          <p:nvPr/>
        </p:nvSpPr>
        <p:spPr>
          <a:xfrm>
            <a:off x="7500958" y="2714620"/>
            <a:ext cx="116593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dirty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5D59A7"/>
                </a:solidFill>
              </a:rPr>
              <a:t>2022 - 2023 гг</a:t>
            </a:r>
            <a:r>
              <a:rPr lang="ru-RU" sz="1000" b="1" dirty="0">
                <a:solidFill>
                  <a:srgbClr val="5D59A7"/>
                </a:solidFill>
              </a:rPr>
              <a:t>.</a:t>
            </a:r>
          </a:p>
        </p:txBody>
      </p:sp>
      <p:sp>
        <p:nvSpPr>
          <p:cNvPr id="106" name="Прямоугольник 105"/>
          <p:cNvSpPr/>
          <p:nvPr/>
        </p:nvSpPr>
        <p:spPr>
          <a:xfrm>
            <a:off x="285720" y="2071678"/>
            <a:ext cx="5771359" cy="268381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endParaRPr lang="ru-RU" b="1" dirty="0" smtClean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Строительство физкультурно-реабилитационного центра</a:t>
            </a:r>
          </a:p>
          <a:p>
            <a:pPr marL="266700">
              <a:lnSpc>
                <a:spcPct val="90000"/>
              </a:lnSpc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 п. Михайловский (внебюджетные средства)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Строительство спортивного комплекса с ледовой ареной</a:t>
            </a:r>
          </a:p>
          <a:p>
            <a:pPr marL="266700"/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в п. Заволжье (внебюджетные средства)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Строительство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ФОКов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с многофункциональными игровыми залами в п.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Щедрино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, п. Дубки  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Строительство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ФОКов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в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д.Кузнечиха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и п. Красный Бор</a:t>
            </a:r>
          </a:p>
          <a:p>
            <a:pPr marL="285750" indent="-285750">
              <a:lnSpc>
                <a:spcPct val="90000"/>
              </a:lnSpc>
              <a:buFont typeface="Courier New" panose="02070309020205020404" pitchFamily="49" charset="0"/>
              <a:buChar char="o"/>
            </a:pP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Строительство модульных  спортивных залов в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д.Карабиха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, д.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Григорьевское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, д.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Пестрецово</a:t>
            </a: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 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Строительство футбольного поля в </a:t>
            </a:r>
            <a:r>
              <a:rPr lang="ru-RU" sz="1400" b="1" dirty="0" err="1" smtClean="0">
                <a:solidFill>
                  <a:schemeClr val="accent1">
                    <a:lumMod val="50000"/>
                  </a:schemeClr>
                </a:solidFill>
              </a:rPr>
              <a:t>с.Туношна</a:t>
            </a:r>
            <a:endParaRPr lang="ru-RU" sz="1400" b="1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ru-RU" sz="1000" b="1" dirty="0" smtClean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07" name="Прямоугольник 106"/>
          <p:cNvSpPr/>
          <p:nvPr/>
        </p:nvSpPr>
        <p:spPr>
          <a:xfrm>
            <a:off x="7500958" y="3500438"/>
            <a:ext cx="116593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dirty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2025-2026 гг</a:t>
            </a:r>
            <a:r>
              <a:rPr lang="ru-RU" sz="1000" b="1" dirty="0">
                <a:solidFill>
                  <a:srgbClr val="FF0000"/>
                </a:solidFill>
              </a:rPr>
              <a:t>.</a:t>
            </a:r>
          </a:p>
        </p:txBody>
      </p:sp>
      <p:sp>
        <p:nvSpPr>
          <p:cNvPr id="108" name="Прямоугольник 107"/>
          <p:cNvSpPr/>
          <p:nvPr/>
        </p:nvSpPr>
        <p:spPr>
          <a:xfrm>
            <a:off x="6072198" y="4857760"/>
            <a:ext cx="1306625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ctr">
              <a:lnSpc>
                <a:spcPts val="900"/>
              </a:lnSpc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увеличение охвата молодежи </a:t>
            </a:r>
          </a:p>
          <a:p>
            <a:pPr algn="ctr" fontAlgn="ctr">
              <a:lnSpc>
                <a:spcPts val="900"/>
              </a:lnSpc>
            </a:pP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в сельских поселениях</a:t>
            </a: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110" name="Прямоугольник 109"/>
          <p:cNvSpPr/>
          <p:nvPr/>
        </p:nvSpPr>
        <p:spPr>
          <a:xfrm>
            <a:off x="7572396" y="5072074"/>
            <a:ext cx="116593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100"/>
              </a:lnSpc>
            </a:pPr>
            <a:r>
              <a:rPr lang="ru-RU" sz="1000" b="1" dirty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5D59A7"/>
                </a:solidFill>
              </a:rPr>
              <a:t>2023 - 2027 гг.</a:t>
            </a:r>
            <a:endParaRPr lang="ru-RU" sz="1000" b="1" dirty="0">
              <a:solidFill>
                <a:srgbClr val="5D59A7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5643578"/>
            <a:ext cx="1729378" cy="121442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20372"/>
          <a:stretch/>
        </p:blipFill>
        <p:spPr>
          <a:xfrm>
            <a:off x="1643042" y="5643578"/>
            <a:ext cx="4044797" cy="1214422"/>
          </a:xfrm>
          <a:prstGeom prst="rect">
            <a:avLst/>
          </a:prstGeom>
        </p:spPr>
      </p:pic>
      <p:sp>
        <p:nvSpPr>
          <p:cNvPr id="34" name="Прямоугольник с двумя скругленными противолежащими углами 33"/>
          <p:cNvSpPr/>
          <p:nvPr/>
        </p:nvSpPr>
        <p:spPr>
          <a:xfrm>
            <a:off x="700195" y="571480"/>
            <a:ext cx="2800235" cy="500042"/>
          </a:xfrm>
          <a:prstGeom prst="round2DiagRect">
            <a:avLst/>
          </a:prstGeom>
          <a:solidFill>
            <a:schemeClr val="bg1"/>
          </a:solidFill>
          <a:ln>
            <a:solidFill>
              <a:srgbClr val="9BA3E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857224" y="642918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5B8DDD"/>
                </a:solidFill>
              </a:rPr>
              <a:t>Комплексный план развития </a:t>
            </a:r>
            <a:r>
              <a:rPr lang="ru-RU" sz="1200" b="1" dirty="0" smtClean="0">
                <a:solidFill>
                  <a:srgbClr val="5B8DDD"/>
                </a:solidFill>
              </a:rPr>
              <a:t>Ярославского </a:t>
            </a:r>
            <a:r>
              <a:rPr lang="ru-RU" sz="1200" b="1" dirty="0">
                <a:solidFill>
                  <a:srgbClr val="5B8DDD"/>
                </a:solidFill>
              </a:rPr>
              <a:t>района </a:t>
            </a:r>
            <a:r>
              <a:rPr lang="ru-RU" sz="1200" b="1" dirty="0" smtClean="0">
                <a:solidFill>
                  <a:srgbClr val="5B8DDD"/>
                </a:solidFill>
              </a:rPr>
              <a:t>2023-2027</a:t>
            </a:r>
            <a:endParaRPr lang="ru-RU" sz="1200" b="1" dirty="0">
              <a:solidFill>
                <a:srgbClr val="5B8DDD"/>
              </a:solidFill>
            </a:endParaRPr>
          </a:p>
        </p:txBody>
      </p:sp>
      <p:pic>
        <p:nvPicPr>
          <p:cNvPr id="40" name="Picture 2" descr="Bike - Free transport icons"/>
          <p:cNvPicPr>
            <a:picLocks noChangeAspect="1" noChangeArrowheads="1"/>
          </p:cNvPicPr>
          <p:nvPr/>
        </p:nvPicPr>
        <p:blipFill rotWithShape="1">
          <a:blip r:embed="rId6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9334" b="17175"/>
          <a:stretch/>
        </p:blipFill>
        <p:spPr bwMode="auto">
          <a:xfrm>
            <a:off x="167936" y="1642086"/>
            <a:ext cx="419272" cy="266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Google Shape;504;p15"/>
          <p:cNvSpPr/>
          <p:nvPr/>
        </p:nvSpPr>
        <p:spPr>
          <a:xfrm rot="5400000" flipH="1">
            <a:off x="3512261" y="1635778"/>
            <a:ext cx="362326" cy="39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quadBezTo>
                  <a:pt x="20000" y="40000"/>
                  <a:pt x="90000" y="13832"/>
                </a:quadBezTo>
                <a:lnTo>
                  <a:pt x="88310" y="0"/>
                </a:lnTo>
                <a:lnTo>
                  <a:pt x="120000" y="22832"/>
                </a:lnTo>
                <a:lnTo>
                  <a:pt x="95356" y="57664"/>
                </a:lnTo>
                <a:lnTo>
                  <a:pt x="93666" y="43832"/>
                </a:lnTo>
                <a:quadBezTo>
                  <a:pt x="30000" y="53832"/>
                  <a:pt x="0" y="120000"/>
                </a:quad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Прямоугольник 48"/>
          <p:cNvSpPr/>
          <p:nvPr/>
        </p:nvSpPr>
        <p:spPr>
          <a:xfrm>
            <a:off x="3850880" y="1556792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F37669"/>
                </a:solidFill>
              </a:rPr>
              <a:t>+ 5,0%</a:t>
            </a:r>
            <a:endParaRPr lang="ru-RU" dirty="0">
              <a:solidFill>
                <a:srgbClr val="F37669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2716928" y="1500141"/>
            <a:ext cx="109927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37669"/>
                </a:solidFill>
              </a:rPr>
              <a:t>к 2027 </a:t>
            </a:r>
            <a:r>
              <a:rPr lang="ru-RU" sz="1400" b="1" dirty="0" smtClean="0">
                <a:solidFill>
                  <a:srgbClr val="F37669"/>
                </a:solidFill>
              </a:rPr>
              <a:t>году </a:t>
            </a:r>
          </a:p>
          <a:p>
            <a:pPr algn="ctr"/>
            <a:r>
              <a:rPr lang="ru-RU" sz="2000" dirty="0" smtClean="0">
                <a:solidFill>
                  <a:srgbClr val="F37669"/>
                </a:solidFill>
              </a:rPr>
              <a:t>53%</a:t>
            </a:r>
            <a:endParaRPr lang="ru-RU" sz="2000" dirty="0">
              <a:solidFill>
                <a:srgbClr val="F37669"/>
              </a:solidFill>
            </a:endParaRPr>
          </a:p>
        </p:txBody>
      </p:sp>
      <p:sp>
        <p:nvSpPr>
          <p:cNvPr id="52" name="Google Shape;504;p15"/>
          <p:cNvSpPr/>
          <p:nvPr/>
        </p:nvSpPr>
        <p:spPr>
          <a:xfrm rot="5400000" flipH="1">
            <a:off x="7788233" y="1620421"/>
            <a:ext cx="362326" cy="392925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120000"/>
                </a:moveTo>
                <a:quadBezTo>
                  <a:pt x="20000" y="40000"/>
                  <a:pt x="90000" y="13832"/>
                </a:quadBezTo>
                <a:lnTo>
                  <a:pt x="88310" y="0"/>
                </a:lnTo>
                <a:lnTo>
                  <a:pt x="120000" y="22832"/>
                </a:lnTo>
                <a:lnTo>
                  <a:pt x="95356" y="57664"/>
                </a:lnTo>
                <a:lnTo>
                  <a:pt x="93666" y="43832"/>
                </a:lnTo>
                <a:quadBezTo>
                  <a:pt x="30000" y="53832"/>
                  <a:pt x="0" y="120000"/>
                </a:quadBez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chemeClr val="bg1">
                <a:lumMod val="50000"/>
              </a:schemeClr>
            </a:solidFill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Прямоугольник 52"/>
          <p:cNvSpPr/>
          <p:nvPr/>
        </p:nvSpPr>
        <p:spPr>
          <a:xfrm>
            <a:off x="8126852" y="1541435"/>
            <a:ext cx="80983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ru-RU" dirty="0" smtClean="0">
                <a:solidFill>
                  <a:srgbClr val="F37669"/>
                </a:solidFill>
              </a:rPr>
              <a:t>+ 6,0%</a:t>
            </a:r>
            <a:endParaRPr lang="ru-RU" dirty="0">
              <a:solidFill>
                <a:srgbClr val="F37669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6992900" y="1484784"/>
            <a:ext cx="1099275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b="1" dirty="0">
                <a:solidFill>
                  <a:srgbClr val="F37669"/>
                </a:solidFill>
              </a:rPr>
              <a:t>к 2027 </a:t>
            </a:r>
            <a:r>
              <a:rPr lang="ru-RU" sz="1400" b="1" dirty="0" smtClean="0">
                <a:solidFill>
                  <a:srgbClr val="F37669"/>
                </a:solidFill>
              </a:rPr>
              <a:t>году </a:t>
            </a:r>
          </a:p>
          <a:p>
            <a:pPr algn="ctr"/>
            <a:r>
              <a:rPr lang="ru-RU" sz="2000" dirty="0" smtClean="0">
                <a:solidFill>
                  <a:srgbClr val="F37669"/>
                </a:solidFill>
              </a:rPr>
              <a:t>90%</a:t>
            </a:r>
            <a:endParaRPr lang="ru-RU" sz="2000" dirty="0">
              <a:solidFill>
                <a:srgbClr val="F37669"/>
              </a:solidFill>
            </a:endParaRPr>
          </a:p>
        </p:txBody>
      </p:sp>
      <p:cxnSp>
        <p:nvCxnSpPr>
          <p:cNvPr id="37" name="Прямая соединительная линия 36"/>
          <p:cNvCxnSpPr/>
          <p:nvPr/>
        </p:nvCxnSpPr>
        <p:spPr>
          <a:xfrm flipV="1">
            <a:off x="285720" y="3071810"/>
            <a:ext cx="8422176" cy="451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8" name="Прямоугольник 37"/>
          <p:cNvSpPr/>
          <p:nvPr/>
        </p:nvSpPr>
        <p:spPr>
          <a:xfrm>
            <a:off x="7286644" y="3143248"/>
            <a:ext cx="157163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2025 - 2026 гг.</a:t>
            </a:r>
            <a:endParaRPr lang="ru-RU" sz="1000" b="1" dirty="0">
              <a:solidFill>
                <a:srgbClr val="FF0000"/>
              </a:solidFill>
            </a:endParaRPr>
          </a:p>
        </p:txBody>
      </p:sp>
      <p:cxnSp>
        <p:nvCxnSpPr>
          <p:cNvPr id="41" name="Прямая соединительная линия 40"/>
          <p:cNvCxnSpPr/>
          <p:nvPr/>
        </p:nvCxnSpPr>
        <p:spPr>
          <a:xfrm flipV="1">
            <a:off x="285720" y="4643446"/>
            <a:ext cx="8422176" cy="4518"/>
          </a:xfrm>
          <a:prstGeom prst="line">
            <a:avLst/>
          </a:prstGeom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Прямоугольник 42"/>
          <p:cNvSpPr/>
          <p:nvPr/>
        </p:nvSpPr>
        <p:spPr>
          <a:xfrm>
            <a:off x="7429520" y="3857628"/>
            <a:ext cx="1357322" cy="386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2026 - 2030 гг.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46" name="Прямоугольник 45"/>
          <p:cNvSpPr/>
          <p:nvPr/>
        </p:nvSpPr>
        <p:spPr>
          <a:xfrm>
            <a:off x="7072330" y="4286256"/>
            <a:ext cx="2214546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5D59A7"/>
                </a:solidFill>
              </a:rPr>
              <a:t>Срок реализации </a:t>
            </a:r>
          </a:p>
          <a:p>
            <a:pPr algn="ctr">
              <a:lnSpc>
                <a:spcPts val="1100"/>
              </a:lnSpc>
            </a:pPr>
            <a:r>
              <a:rPr lang="ru-RU" sz="1000" b="1" dirty="0" smtClean="0">
                <a:solidFill>
                  <a:srgbClr val="FF0000"/>
                </a:solidFill>
              </a:rPr>
              <a:t>2023 - 2024 гг.</a:t>
            </a:r>
            <a:endParaRPr lang="ru-RU" sz="1000" b="1" dirty="0">
              <a:solidFill>
                <a:srgbClr val="FF0000"/>
              </a:solidFill>
            </a:endParaRPr>
          </a:p>
        </p:txBody>
      </p:sp>
      <p:sp>
        <p:nvSpPr>
          <p:cNvPr id="101" name="Прямоугольник 100"/>
          <p:cNvSpPr/>
          <p:nvPr/>
        </p:nvSpPr>
        <p:spPr>
          <a:xfrm>
            <a:off x="6072198" y="2428868"/>
            <a:ext cx="1383245" cy="22852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ctr">
              <a:lnSpc>
                <a:spcPts val="900"/>
              </a:lnSpc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создание условий для занятия спортом и физической </a:t>
            </a:r>
            <a:r>
              <a:rPr lang="ru-RU" sz="1200" dirty="0" smtClean="0">
                <a:solidFill>
                  <a:schemeClr val="accent6">
                    <a:lumMod val="75000"/>
                  </a:schemeClr>
                </a:solidFill>
              </a:rPr>
              <a:t>культурой</a:t>
            </a:r>
          </a:p>
          <a:p>
            <a:pPr algn="ctr" fontAlgn="ctr">
              <a:lnSpc>
                <a:spcPts val="900"/>
              </a:lnSpc>
            </a:pPr>
            <a:endParaRPr lang="ru-RU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ctr">
              <a:lnSpc>
                <a:spcPts val="900"/>
              </a:lnSpc>
            </a:pPr>
            <a:endParaRPr lang="ru-RU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ctr">
              <a:lnSpc>
                <a:spcPts val="900"/>
              </a:lnSpc>
            </a:pPr>
            <a:endParaRPr lang="ru-RU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ctr">
              <a:lnSpc>
                <a:spcPts val="900"/>
              </a:lnSpc>
            </a:pP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ctr">
              <a:lnSpc>
                <a:spcPts val="900"/>
              </a:lnSpc>
            </a:pPr>
            <a:r>
              <a:rPr lang="ru-RU" sz="1200" dirty="0">
                <a:solidFill>
                  <a:schemeClr val="accent6">
                    <a:lumMod val="75000"/>
                  </a:schemeClr>
                </a:solidFill>
              </a:rPr>
              <a:t>увеличение населения, систематически занимающегося физкультурой и спортом </a:t>
            </a:r>
            <a:endParaRPr lang="ru-RU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ctr">
              <a:lnSpc>
                <a:spcPts val="900"/>
              </a:lnSpc>
            </a:pPr>
            <a:endParaRPr lang="ru-RU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ctr">
              <a:lnSpc>
                <a:spcPts val="900"/>
              </a:lnSpc>
            </a:pPr>
            <a:endParaRPr lang="ru-RU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ctr">
              <a:lnSpc>
                <a:spcPts val="900"/>
              </a:lnSpc>
            </a:pPr>
            <a:endParaRPr lang="ru-RU" sz="1200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algn="ctr" fontAlgn="ctr">
              <a:lnSpc>
                <a:spcPts val="900"/>
              </a:lnSpc>
            </a:pPr>
            <a:endParaRPr lang="ru-RU" sz="1200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751700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3123003"/>
            <a:ext cx="4818836" cy="9258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МУНИЦИПАЛЬНОЕ</a:t>
            </a:r>
            <a:r>
              <a:rPr lang="en-US" sz="2400" b="1" dirty="0" smtClean="0">
                <a:solidFill>
                  <a:schemeClr val="bg1"/>
                </a:solidFill>
              </a:rPr>
              <a:t> </a:t>
            </a:r>
            <a:r>
              <a:rPr lang="ru-RU" sz="2400" b="1" dirty="0" smtClean="0">
                <a:solidFill>
                  <a:schemeClr val="bg1"/>
                </a:solidFill>
              </a:rPr>
              <a:t>УПРАВЛЕНИЕ</a:t>
            </a:r>
          </a:p>
          <a:p>
            <a:pPr>
              <a:lnSpc>
                <a:spcPts val="1500"/>
              </a:lnSpc>
            </a:pPr>
            <a:endParaRPr lang="ru-RU" sz="1600" b="1" dirty="0" smtClean="0">
              <a:solidFill>
                <a:schemeClr val="bg1"/>
              </a:solidFill>
            </a:endParaRPr>
          </a:p>
          <a:p>
            <a:pPr>
              <a:lnSpc>
                <a:spcPts val="2500"/>
              </a:lnSpc>
            </a:pPr>
            <a:r>
              <a:rPr lang="ru-RU" sz="2400" b="1" dirty="0" smtClean="0">
                <a:solidFill>
                  <a:schemeClr val="bg1"/>
                </a:solidFill>
              </a:rPr>
              <a:t>БЕЗОПАСНОСТЬ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2285992"/>
            <a:ext cx="1143008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5400" dirty="0">
                <a:solidFill>
                  <a:schemeClr val="bg1"/>
                </a:solidFill>
              </a:rPr>
              <a:t>04.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929058" y="4071942"/>
            <a:ext cx="250033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>
            <a:off x="4500562" y="1857364"/>
            <a:ext cx="914400" cy="914400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428992" y="3214686"/>
            <a:ext cx="357190" cy="35719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875109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4663851" y="1014477"/>
            <a:ext cx="4462657" cy="5857892"/>
          </a:xfrm>
          <a:prstGeom prst="rect">
            <a:avLst/>
          </a:prstGeom>
          <a:solidFill>
            <a:srgbClr val="DDEBFB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8" name="Прямоугольник 57"/>
          <p:cNvSpPr/>
          <p:nvPr/>
        </p:nvSpPr>
        <p:spPr>
          <a:xfrm>
            <a:off x="3571868" y="1571612"/>
            <a:ext cx="1143008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4400" b="1" u="sng" dirty="0" smtClean="0">
                <a:solidFill>
                  <a:schemeClr val="accent2">
                    <a:lumMod val="75000"/>
                  </a:schemeClr>
                </a:solidFill>
              </a:rPr>
              <a:t>97</a:t>
            </a:r>
            <a:r>
              <a:rPr lang="ru-RU" sz="2800" b="1" u="sng" dirty="0" smtClean="0">
                <a:solidFill>
                  <a:schemeClr val="accent2">
                    <a:lumMod val="75000"/>
                  </a:schemeClr>
                </a:solidFill>
              </a:rPr>
              <a:t>%</a:t>
            </a:r>
            <a:endParaRPr lang="ru-RU" sz="4400" b="1" u="sng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0" name="Овал 49"/>
          <p:cNvSpPr/>
          <p:nvPr/>
        </p:nvSpPr>
        <p:spPr>
          <a:xfrm>
            <a:off x="3125866" y="2849300"/>
            <a:ext cx="3481414" cy="3481414"/>
          </a:xfrm>
          <a:prstGeom prst="ellipse">
            <a:avLst/>
          </a:prstGeom>
          <a:noFill/>
          <a:ln w="355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105783" y="3891477"/>
            <a:ext cx="1432500" cy="1432500"/>
          </a:xfrm>
          <a:prstGeom prst="ellipse">
            <a:avLst/>
          </a:prstGeom>
          <a:noFill/>
          <a:ln w="355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192179" y="1168935"/>
            <a:ext cx="4559365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2300"/>
              </a:lnSpc>
            </a:pPr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МУНИЦИПАЛЬНОЕ УПРАВЛЕНИЕ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44" name="Группа 43"/>
          <p:cNvGrpSpPr/>
          <p:nvPr/>
        </p:nvGrpSpPr>
        <p:grpSpPr>
          <a:xfrm>
            <a:off x="0" y="4"/>
            <a:ext cx="9144003" cy="6858020"/>
            <a:chOff x="0" y="4"/>
            <a:chExt cx="9144003" cy="6858020"/>
          </a:xfrm>
        </p:grpSpPr>
        <p:sp>
          <p:nvSpPr>
            <p:cNvPr id="46" name="Прямоугольник 45"/>
            <p:cNvSpPr/>
            <p:nvPr/>
          </p:nvSpPr>
          <p:spPr>
            <a:xfrm flipH="1">
              <a:off x="0" y="6357958"/>
              <a:ext cx="9144000" cy="142876"/>
            </a:xfrm>
            <a:prstGeom prst="rect">
              <a:avLst/>
            </a:prstGeom>
            <a:solidFill>
              <a:srgbClr val="174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2" descr="E:\WORKS_2022\ACCEPT\Vibori_2022\Презентация\Комплексные планы развития\pictogramm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" y="4"/>
              <a:ext cx="9144001" cy="1054599"/>
            </a:xfrm>
            <a:prstGeom prst="rect">
              <a:avLst/>
            </a:prstGeom>
            <a:noFill/>
          </p:spPr>
        </p:pic>
        <p:sp>
          <p:nvSpPr>
            <p:cNvPr id="49" name="Блок-схема: процесс 48"/>
            <p:cNvSpPr/>
            <p:nvPr/>
          </p:nvSpPr>
          <p:spPr>
            <a:xfrm>
              <a:off x="0" y="6500858"/>
              <a:ext cx="9144000" cy="357142"/>
            </a:xfrm>
            <a:prstGeom prst="flowChartProcess">
              <a:avLst/>
            </a:prstGeom>
            <a:solidFill>
              <a:srgbClr val="5B8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8429652" y="6429396"/>
              <a:ext cx="642942" cy="27186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400"/>
                </a:lnSpc>
              </a:pPr>
              <a:r>
                <a:rPr lang="ru-RU" sz="2000" dirty="0" smtClean="0">
                  <a:solidFill>
                    <a:schemeClr val="bg1"/>
                  </a:solidFill>
                </a:rPr>
                <a:t>16</a:t>
              </a:r>
              <a:endParaRPr lang="ru-RU" sz="2000" dirty="0">
                <a:solidFill>
                  <a:schemeClr val="bg1"/>
                </a:solidFill>
              </a:endParaRPr>
            </a:p>
          </p:txBody>
        </p:sp>
        <p:sp>
          <p:nvSpPr>
            <p:cNvPr id="54" name="Прямоугольник 53"/>
            <p:cNvSpPr/>
            <p:nvPr/>
          </p:nvSpPr>
          <p:spPr>
            <a:xfrm flipH="1">
              <a:off x="0" y="6643734"/>
              <a:ext cx="9144000" cy="214290"/>
            </a:xfrm>
            <a:prstGeom prst="rect">
              <a:avLst/>
            </a:prstGeom>
            <a:solidFill>
              <a:srgbClr val="9DB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80" name="Прямоугольник 79"/>
          <p:cNvSpPr/>
          <p:nvPr/>
        </p:nvSpPr>
        <p:spPr>
          <a:xfrm>
            <a:off x="7613829" y="1451419"/>
            <a:ext cx="1476257" cy="51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ts val="1100"/>
              </a:lnSpc>
            </a:pPr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Снижение числа пожаров, минимизация ущерба</a:t>
            </a:r>
            <a:endParaRPr lang="ru-RU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4" name="Прямоугольник 63"/>
          <p:cNvSpPr/>
          <p:nvPr/>
        </p:nvSpPr>
        <p:spPr>
          <a:xfrm>
            <a:off x="560062" y="2410578"/>
            <a:ext cx="415481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 smtClean="0"/>
              <a:t>Строительство объекта, в здании которого будут предусмотрены помещения для размещения отдела ЗАГС</a:t>
            </a:r>
            <a:endParaRPr lang="ru-RU" sz="1600" dirty="0"/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4786314" y="2059260"/>
            <a:ext cx="4095640" cy="1588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единительная линия 90"/>
          <p:cNvCxnSpPr/>
          <p:nvPr/>
        </p:nvCxnSpPr>
        <p:spPr>
          <a:xfrm>
            <a:off x="329861" y="3214686"/>
            <a:ext cx="428400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4" name="Прямая соединительная линия 93"/>
          <p:cNvCxnSpPr/>
          <p:nvPr/>
        </p:nvCxnSpPr>
        <p:spPr>
          <a:xfrm>
            <a:off x="279246" y="4071942"/>
            <a:ext cx="428400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0" y="1643050"/>
            <a:ext cx="360039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600"/>
              </a:lnSpc>
            </a:pPr>
            <a:r>
              <a:rPr lang="ru-RU" b="1" dirty="0">
                <a:solidFill>
                  <a:schemeClr val="accent2">
                    <a:lumMod val="75000"/>
                  </a:schemeClr>
                </a:solidFill>
              </a:rPr>
              <a:t>Доля массовых социально значимых муниципальных услуг, доступных в электронном виде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500034" y="3429000"/>
            <a:ext cx="4572000" cy="58477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1600" dirty="0" smtClean="0"/>
              <a:t>Перевод социально значимых муниципальных услуг в электронный формат</a:t>
            </a:r>
            <a:endParaRPr lang="ru-RU" dirty="0"/>
          </a:p>
        </p:txBody>
      </p:sp>
      <p:sp>
        <p:nvSpPr>
          <p:cNvPr id="60" name="Нашивка 59"/>
          <p:cNvSpPr/>
          <p:nvPr/>
        </p:nvSpPr>
        <p:spPr>
          <a:xfrm>
            <a:off x="304908" y="2626586"/>
            <a:ext cx="214314" cy="21431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61" name="Нашивка 60"/>
          <p:cNvSpPr/>
          <p:nvPr/>
        </p:nvSpPr>
        <p:spPr>
          <a:xfrm>
            <a:off x="307975" y="3643314"/>
            <a:ext cx="214314" cy="21431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" name="AutoShape 2" descr="К федеральному порталу «Госуслуги» подключены две услуги агентства лесного  хозяйства Камчатского кра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63851" y="1500174"/>
            <a:ext cx="2644453" cy="36625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Развитие добровольной пожарной охраны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Проведение мероприятий по дооснащению объектов образования, культуры, спорта, ДОЛ специальным оборудованием в зависимости от установленной категории опасности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ru-RU" sz="500" b="1" dirty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Модернизация и расширение уличного освещения</a:t>
            </a:r>
            <a:endParaRPr lang="en-US" sz="12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sz="5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ru-RU" sz="1200" b="1" dirty="0" smtClean="0">
                <a:solidFill>
                  <a:schemeClr val="accent1">
                    <a:lumMod val="75000"/>
                  </a:schemeClr>
                </a:solidFill>
              </a:rPr>
              <a:t>Обустройство пешеходных переходов, пешеходных зон и пр. в соответствии с современными требованиями, выполняемом при необходимости в рамках ремонта автодорог местного значения</a:t>
            </a:r>
          </a:p>
          <a:p>
            <a:endParaRPr lang="ru-RU" dirty="0"/>
          </a:p>
        </p:txBody>
      </p:sp>
      <p:cxnSp>
        <p:nvCxnSpPr>
          <p:cNvPr id="66" name="Прямая соединительная линия 65"/>
          <p:cNvCxnSpPr/>
          <p:nvPr/>
        </p:nvCxnSpPr>
        <p:spPr>
          <a:xfrm>
            <a:off x="4778801" y="3684420"/>
            <a:ext cx="4103153" cy="1588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7" name="Прямая соединительная линия 66"/>
          <p:cNvCxnSpPr/>
          <p:nvPr/>
        </p:nvCxnSpPr>
        <p:spPr>
          <a:xfrm>
            <a:off x="4779722" y="3213098"/>
            <a:ext cx="4102232" cy="0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flipH="1">
            <a:off x="7236299" y="1500173"/>
            <a:ext cx="1" cy="3296979"/>
          </a:xfrm>
          <a:prstGeom prst="line">
            <a:avLst/>
          </a:prstGeom>
          <a:ln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/>
        </p:nvSpPr>
        <p:spPr>
          <a:xfrm>
            <a:off x="7286644" y="1540609"/>
            <a:ext cx="34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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0" name="TextBox 69"/>
          <p:cNvSpPr txBox="1"/>
          <p:nvPr/>
        </p:nvSpPr>
        <p:spPr>
          <a:xfrm rot="10800000">
            <a:off x="7429520" y="2397865"/>
            <a:ext cx="34194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chemeClr val="accent3">
                    <a:lumMod val="75000"/>
                  </a:schemeClr>
                </a:solidFill>
                <a:sym typeface="Wingdings"/>
              </a:rPr>
              <a:t></a:t>
            </a:r>
            <a:endParaRPr lang="ru-RU" sz="24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650251" y="2383457"/>
            <a:ext cx="1332242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Повышение безопасности населения</a:t>
            </a:r>
            <a:endParaRPr lang="ru-RU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7613829" y="3255121"/>
            <a:ext cx="1530171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Улучшение качества жизни населения</a:t>
            </a:r>
            <a:endParaRPr lang="ru-RU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3" name="Нашивка 72"/>
          <p:cNvSpPr/>
          <p:nvPr/>
        </p:nvSpPr>
        <p:spPr>
          <a:xfrm>
            <a:off x="7350180" y="3388313"/>
            <a:ext cx="302791" cy="14319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0166" y="4286256"/>
            <a:ext cx="1785950" cy="178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8" name="Прямоугольник 27"/>
          <p:cNvSpPr/>
          <p:nvPr/>
        </p:nvSpPr>
        <p:spPr>
          <a:xfrm>
            <a:off x="5260238" y="1156111"/>
            <a:ext cx="3471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chemeClr val="accent3">
                    <a:lumMod val="50000"/>
                  </a:schemeClr>
                </a:solidFill>
              </a:rPr>
              <a:t>БЕЗОПАСНОСТЬ</a:t>
            </a:r>
            <a:endParaRPr lang="ru-RU" sz="2000" b="1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43" name="Прямая соединительная линия 42"/>
          <p:cNvCxnSpPr/>
          <p:nvPr/>
        </p:nvCxnSpPr>
        <p:spPr>
          <a:xfrm>
            <a:off x="4786314" y="5041071"/>
            <a:ext cx="4095640" cy="1588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Прямоугольник 47"/>
          <p:cNvSpPr/>
          <p:nvPr/>
        </p:nvSpPr>
        <p:spPr>
          <a:xfrm>
            <a:off x="7586871" y="3914895"/>
            <a:ext cx="1530171" cy="6001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b="1" dirty="0" smtClean="0">
                <a:solidFill>
                  <a:schemeClr val="accent2">
                    <a:lumMod val="75000"/>
                  </a:schemeClr>
                </a:solidFill>
              </a:rPr>
              <a:t>Повышение уровня безопасности дорожного движения</a:t>
            </a:r>
            <a:endParaRPr lang="ru-RU" sz="11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2" name="Нашивка 51"/>
          <p:cNvSpPr/>
          <p:nvPr/>
        </p:nvSpPr>
        <p:spPr>
          <a:xfrm>
            <a:off x="7357005" y="4214659"/>
            <a:ext cx="302791" cy="14319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400">
              <a:solidFill>
                <a:schemeClr val="tx1"/>
              </a:solidFill>
            </a:endParaRPr>
          </a:p>
        </p:txBody>
      </p:sp>
      <p:pic>
        <p:nvPicPr>
          <p:cNvPr id="4098" name="Picture 2" descr="https://sun9-33.userapi.com/impg/etjW2UUN9K5dUDCNtCe9TDlPBa9e0nKgarHlCQ/_fMkDAfUX5c.jpg?size=1280x960&amp;quality=96&amp;sign=17d31cd38d993fe580ceff3994487dab&amp;type=album"/>
          <p:cNvPicPr>
            <a:picLocks noChangeAspect="1" noChangeArrowheads="1"/>
          </p:cNvPicPr>
          <p:nvPr/>
        </p:nvPicPr>
        <p:blipFill rotWithShape="1">
          <a:blip r:embed="rId4" cstate="print"/>
          <a:srcRect t="3742" r="8534"/>
          <a:stretch/>
        </p:blipFill>
        <p:spPr bwMode="auto">
          <a:xfrm>
            <a:off x="7196483" y="4898404"/>
            <a:ext cx="1934819" cy="1474510"/>
          </a:xfrm>
          <a:prstGeom prst="rect">
            <a:avLst/>
          </a:prstGeom>
          <a:noFill/>
        </p:spPr>
      </p:pic>
      <p:sp>
        <p:nvSpPr>
          <p:cNvPr id="41" name="Прямоугольник с двумя скругленными противолежащими углами 40"/>
          <p:cNvSpPr/>
          <p:nvPr/>
        </p:nvSpPr>
        <p:spPr>
          <a:xfrm>
            <a:off x="700195" y="571480"/>
            <a:ext cx="2800235" cy="500042"/>
          </a:xfrm>
          <a:prstGeom prst="round2DiagRect">
            <a:avLst/>
          </a:prstGeom>
          <a:solidFill>
            <a:schemeClr val="bg1"/>
          </a:solidFill>
          <a:ln>
            <a:solidFill>
              <a:srgbClr val="9BA3E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ямоугольник 41"/>
          <p:cNvSpPr/>
          <p:nvPr/>
        </p:nvSpPr>
        <p:spPr>
          <a:xfrm>
            <a:off x="857224" y="642918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5B8DDD"/>
                </a:solidFill>
              </a:rPr>
              <a:t>Комплексный план развития </a:t>
            </a:r>
            <a:r>
              <a:rPr lang="ru-RU" sz="1200" b="1" dirty="0" smtClean="0">
                <a:solidFill>
                  <a:srgbClr val="5B8DDD"/>
                </a:solidFill>
              </a:rPr>
              <a:t>Ярославского </a:t>
            </a:r>
            <a:r>
              <a:rPr lang="ru-RU" sz="1200" b="1" dirty="0">
                <a:solidFill>
                  <a:srgbClr val="5B8DDD"/>
                </a:solidFill>
              </a:rPr>
              <a:t>района </a:t>
            </a:r>
            <a:r>
              <a:rPr lang="ru-RU" sz="1200" b="1" dirty="0" smtClean="0">
                <a:solidFill>
                  <a:srgbClr val="5B8DDD"/>
                </a:solidFill>
              </a:rPr>
              <a:t>2023-2027</a:t>
            </a:r>
            <a:endParaRPr lang="ru-RU" sz="1200" b="1" dirty="0">
              <a:solidFill>
                <a:srgbClr val="5B8DDD"/>
              </a:solidFill>
            </a:endParaRPr>
          </a:p>
        </p:txBody>
      </p:sp>
      <p:pic>
        <p:nvPicPr>
          <p:cNvPr id="4100" name="Picture 4" descr="https://sun9-15.userapi.com/impf/gxO7Jali3eSTJcwRauaVzcadq206u2HQjYbvZg/it42o2fi7ks.jpg?size=1280x859&amp;quality=96&amp;sign=1fb295a9b9ab1152e72b8c25eb31ef49&amp;type=album"/>
          <p:cNvPicPr>
            <a:picLocks noChangeAspect="1" noChangeArrowheads="1"/>
          </p:cNvPicPr>
          <p:nvPr/>
        </p:nvPicPr>
        <p:blipFill rotWithShape="1">
          <a:blip r:embed="rId5" cstate="print"/>
          <a:srcRect l="4066" t="10722" b="6466"/>
          <a:stretch/>
        </p:blipFill>
        <p:spPr bwMode="auto">
          <a:xfrm>
            <a:off x="4685128" y="4898404"/>
            <a:ext cx="2545333" cy="147451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0777431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E:\WORKS_2022\ACCEPT\Vibori_2022\Презентация\Комплексные планы развития\pictogramm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4"/>
            <a:ext cx="9144001" cy="1054599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 flipH="1">
            <a:off x="0" y="6357958"/>
            <a:ext cx="9144000" cy="142876"/>
          </a:xfrm>
          <a:prstGeom prst="rect">
            <a:avLst/>
          </a:prstGeom>
          <a:solidFill>
            <a:srgbClr val="174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0" y="6500858"/>
            <a:ext cx="9144000" cy="357142"/>
          </a:xfrm>
          <a:prstGeom prst="flowChartProcess">
            <a:avLst/>
          </a:prstGeom>
          <a:solidFill>
            <a:srgbClr val="5B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0" y="6643734"/>
            <a:ext cx="9144000" cy="214290"/>
          </a:xfrm>
          <a:prstGeom prst="rect">
            <a:avLst/>
          </a:prstGeom>
          <a:solidFill>
            <a:srgbClr val="9DB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95D4E886-CD5B-436C-B990-88D6540C47C0}"/>
              </a:ext>
            </a:extLst>
          </p:cNvPr>
          <p:cNvSpPr txBox="1"/>
          <p:nvPr/>
        </p:nvSpPr>
        <p:spPr>
          <a:xfrm>
            <a:off x="461579" y="1222466"/>
            <a:ext cx="3894397" cy="501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744A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1. Экономическое 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744A9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</a:t>
            </a:r>
            <a:endParaRPr kumimoji="0" lang="ru-RU" sz="1600" b="1" i="0" u="none" strike="noStrike" kern="1200" cap="none" spc="0" normalizeH="0" baseline="0" noProof="0" dirty="0">
              <a:ln>
                <a:noFill/>
              </a:ln>
              <a:solidFill>
                <a:srgbClr val="1744A9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Промышленность;</a:t>
            </a:r>
          </a:p>
          <a:p>
            <a:pPr marL="342900" indent="-342900" algn="just">
              <a:buFont typeface="Symbol" panose="05050102010706020507" pitchFamily="18" charset="2"/>
              <a:buChar char="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Сельское хозяйство;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Малое 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среднее предпринимательство;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Развитие туризма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744A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2. Развитие инфраструктуры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Жилищная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сфера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Теплоснабжение;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Водоснабжение 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водоотведение;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Электроснабжение;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Газоснабжение;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Дорожное хозяйство 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транспорт;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Благоустройство</a:t>
            </a:r>
          </a:p>
          <a:p>
            <a:pPr marL="342900" lvl="0" indent="-342900" algn="just">
              <a:buFont typeface="Symbol" panose="05050102010706020507" pitchFamily="18" charset="2"/>
              <a:buChar char="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Экология, </a:t>
            </a:r>
            <a:r>
              <a:rPr lang="ru-RU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недропользование</a:t>
            </a: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91440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E978ABF-EC39-43F1-A855-1C340F437857}"/>
              </a:ext>
            </a:extLst>
          </p:cNvPr>
          <p:cNvSpPr txBox="1"/>
          <p:nvPr/>
        </p:nvSpPr>
        <p:spPr>
          <a:xfrm>
            <a:off x="5004048" y="1184166"/>
            <a:ext cx="3960440" cy="29649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744A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3. Развитие социальной сферы </a:t>
            </a: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Социальная поддержка населения;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Труд 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занятость;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Образование;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Здравоохранение;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Культура</a:t>
            </a: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Физическая культура и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Symbol" panose="05050102010706020507" pitchFamily="18" charset="2"/>
              <a:buChar char=""/>
              <a:tabLst/>
              <a:defRPr/>
            </a:pPr>
            <a:r>
              <a:rPr kumimoji="0" lang="ru-RU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Молодежная 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политика;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spcAft>
                <a:spcPts val="800"/>
              </a:spcAft>
              <a:buFont typeface="Symbol" panose="05050102010706020507" pitchFamily="18" charset="2"/>
              <a:buChar char=""/>
              <a:defRPr/>
            </a:pPr>
            <a:r>
              <a:rPr lang="ru-RU" dirty="0" smtClean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Некоммерческий сектор </a:t>
            </a:r>
            <a:endParaRPr lang="ru-RU" dirty="0">
              <a:solidFill>
                <a:prstClr val="black"/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744A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xmlns="" id="{3C5EB4FE-6CD8-48AD-ACBC-448E2DD33DF9}"/>
              </a:ext>
            </a:extLst>
          </p:cNvPr>
          <p:cNvSpPr txBox="1"/>
          <p:nvPr/>
        </p:nvSpPr>
        <p:spPr>
          <a:xfrm>
            <a:off x="5004048" y="4797152"/>
            <a:ext cx="4031846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744A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6. Привлечение инвестиций 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F3DDCE43-B763-4BAA-8C54-C9752C71E914}"/>
              </a:ext>
            </a:extLst>
          </p:cNvPr>
          <p:cNvSpPr txBox="1"/>
          <p:nvPr/>
        </p:nvSpPr>
        <p:spPr>
          <a:xfrm>
            <a:off x="5004048" y="3836927"/>
            <a:ext cx="4572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744A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4. Муниципальное управление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xmlns="" id="{324BDFB4-5CC1-4D22-BDC0-73B3AD8244C5}"/>
              </a:ext>
            </a:extLst>
          </p:cNvPr>
          <p:cNvSpPr txBox="1"/>
          <p:nvPr/>
        </p:nvSpPr>
        <p:spPr>
          <a:xfrm>
            <a:off x="4998720" y="4324091"/>
            <a:ext cx="3938448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800" b="1" i="0" u="none" strike="noStrike" kern="1200" cap="none" spc="0" normalizeH="0" baseline="0" noProof="0" dirty="0">
                <a:ln>
                  <a:noFill/>
                </a:ln>
                <a:solidFill>
                  <a:srgbClr val="1744A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5. Безопасность </a:t>
            </a:r>
          </a:p>
        </p:txBody>
      </p:sp>
      <p:sp>
        <p:nvSpPr>
          <p:cNvPr id="22" name="Прямоугольник с двумя скругленными противолежащими углами 21"/>
          <p:cNvSpPr/>
          <p:nvPr/>
        </p:nvSpPr>
        <p:spPr>
          <a:xfrm>
            <a:off x="700195" y="571480"/>
            <a:ext cx="2800235" cy="500042"/>
          </a:xfrm>
          <a:prstGeom prst="round2DiagRect">
            <a:avLst/>
          </a:prstGeom>
          <a:solidFill>
            <a:schemeClr val="bg1"/>
          </a:solidFill>
          <a:ln>
            <a:solidFill>
              <a:srgbClr val="9BA3E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857224" y="642918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5B8DDD"/>
                </a:solidFill>
              </a:rPr>
              <a:t>Комплексный план развития </a:t>
            </a:r>
            <a:r>
              <a:rPr lang="ru-RU" sz="1200" b="1" dirty="0" smtClean="0">
                <a:solidFill>
                  <a:srgbClr val="5B8DDD"/>
                </a:solidFill>
              </a:rPr>
              <a:t>Ярославского </a:t>
            </a:r>
            <a:r>
              <a:rPr lang="ru-RU" sz="1200" b="1" dirty="0">
                <a:solidFill>
                  <a:srgbClr val="5B8DDD"/>
                </a:solidFill>
              </a:rPr>
              <a:t>района </a:t>
            </a:r>
            <a:r>
              <a:rPr lang="ru-RU" sz="1200" b="1" dirty="0" smtClean="0">
                <a:solidFill>
                  <a:srgbClr val="5B8DDD"/>
                </a:solidFill>
              </a:rPr>
              <a:t>2023-2027</a:t>
            </a:r>
            <a:endParaRPr lang="ru-RU" sz="1200" b="1" dirty="0">
              <a:solidFill>
                <a:srgbClr val="5B8DDD"/>
              </a:solidFill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8429652" y="6429396"/>
            <a:ext cx="642942" cy="294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sz="2000" dirty="0" smtClean="0">
                <a:solidFill>
                  <a:schemeClr val="bg1"/>
                </a:solidFill>
              </a:rPr>
              <a:t>1</a:t>
            </a:r>
            <a:r>
              <a:rPr lang="en-US" sz="2000" dirty="0" smtClean="0">
                <a:solidFill>
                  <a:schemeClr val="bg1"/>
                </a:solidFill>
              </a:rPr>
              <a:t>7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938561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" name="Picture 2" descr="E:\WORKS_2022\ACCEPT\Vibori_2022\Презентация\Комплексные планы развития\pictogrammi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" y="4"/>
            <a:ext cx="9144001" cy="1054599"/>
          </a:xfrm>
          <a:prstGeom prst="rect">
            <a:avLst/>
          </a:prstGeom>
          <a:noFill/>
        </p:spPr>
      </p:pic>
      <p:sp>
        <p:nvSpPr>
          <p:cNvPr id="15" name="Прямоугольник 14"/>
          <p:cNvSpPr/>
          <p:nvPr/>
        </p:nvSpPr>
        <p:spPr>
          <a:xfrm>
            <a:off x="4786314" y="2726336"/>
            <a:ext cx="3458094" cy="26314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1600" dirty="0"/>
              <a:t>Когда встречаюсь с жителями </a:t>
            </a:r>
            <a:endParaRPr lang="en-US" sz="1600" dirty="0" smtClean="0"/>
          </a:p>
          <a:p>
            <a:pPr>
              <a:lnSpc>
                <a:spcPts val="2200"/>
              </a:lnSpc>
            </a:pPr>
            <a:r>
              <a:rPr lang="ru-RU" sz="1600" dirty="0" smtClean="0"/>
              <a:t>во </a:t>
            </a:r>
            <a:r>
              <a:rPr lang="ru-RU" sz="1600" dirty="0"/>
              <a:t>время поездок, они спрашивают, что у нас будет сделано</a:t>
            </a:r>
            <a:r>
              <a:rPr lang="en-US" sz="1600" dirty="0"/>
              <a:t> </a:t>
            </a:r>
            <a:r>
              <a:rPr lang="ru-RU" sz="1600" dirty="0"/>
              <a:t>в этом году, </a:t>
            </a:r>
            <a:endParaRPr lang="en-US" sz="1600" dirty="0" smtClean="0"/>
          </a:p>
          <a:p>
            <a:pPr>
              <a:lnSpc>
                <a:spcPts val="2200"/>
              </a:lnSpc>
            </a:pPr>
            <a:r>
              <a:rPr lang="ru-RU" sz="1600" dirty="0" smtClean="0"/>
              <a:t>в </a:t>
            </a:r>
            <a:r>
              <a:rPr lang="ru-RU" sz="1600" dirty="0"/>
              <a:t>следующем, через год. </a:t>
            </a:r>
          </a:p>
          <a:p>
            <a:pPr>
              <a:lnSpc>
                <a:spcPts val="2200"/>
              </a:lnSpc>
            </a:pPr>
            <a:r>
              <a:rPr lang="ru-RU" sz="1600" dirty="0"/>
              <a:t>Поэтому мы хотим, чтобы жители понимали это вместе с нами и все эти планы были зафиксированы </a:t>
            </a:r>
            <a:endParaRPr lang="en-US" sz="1600" dirty="0" smtClean="0"/>
          </a:p>
          <a:p>
            <a:pPr>
              <a:lnSpc>
                <a:spcPts val="2200"/>
              </a:lnSpc>
            </a:pPr>
            <a:r>
              <a:rPr lang="ru-RU" sz="1600" dirty="0" smtClean="0"/>
              <a:t>в документах.</a:t>
            </a:r>
            <a:endParaRPr lang="ru-RU" sz="1600" dirty="0"/>
          </a:p>
          <a:p>
            <a:pPr>
              <a:lnSpc>
                <a:spcPts val="2200"/>
              </a:lnSpc>
            </a:pPr>
            <a:endParaRPr lang="ru-RU" sz="2400" dirty="0"/>
          </a:p>
        </p:txBody>
      </p:sp>
      <p:sp>
        <p:nvSpPr>
          <p:cNvPr id="30" name="Прямоугольник 29"/>
          <p:cNvSpPr/>
          <p:nvPr/>
        </p:nvSpPr>
        <p:spPr>
          <a:xfrm>
            <a:off x="3929058" y="2946548"/>
            <a:ext cx="785818" cy="3744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200"/>
              </a:lnSpc>
            </a:pPr>
            <a:r>
              <a:rPr lang="ru-RU" sz="9600" dirty="0">
                <a:solidFill>
                  <a:srgbClr val="9DBFE9"/>
                </a:solidFill>
              </a:rPr>
              <a:t>«</a:t>
            </a:r>
          </a:p>
        </p:txBody>
      </p:sp>
      <p:sp>
        <p:nvSpPr>
          <p:cNvPr id="43" name="Загнутый угол 42"/>
          <p:cNvSpPr/>
          <p:nvPr/>
        </p:nvSpPr>
        <p:spPr>
          <a:xfrm flipV="1">
            <a:off x="3786183" y="1643050"/>
            <a:ext cx="4929222" cy="4071966"/>
          </a:xfrm>
          <a:prstGeom prst="foldedCorner">
            <a:avLst/>
          </a:prstGeom>
          <a:noFill/>
          <a:ln w="101600">
            <a:solidFill>
              <a:srgbClr val="DDEBFB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4" name="Прямоугольник 43"/>
          <p:cNvSpPr/>
          <p:nvPr/>
        </p:nvSpPr>
        <p:spPr>
          <a:xfrm>
            <a:off x="4714876" y="2145986"/>
            <a:ext cx="3286148" cy="4507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ru-RU" sz="3200" b="1" u="sng" dirty="0">
                <a:solidFill>
                  <a:srgbClr val="337ED9"/>
                </a:solidFill>
              </a:rPr>
              <a:t>Михаил ЕВРАЕВ:</a:t>
            </a:r>
          </a:p>
        </p:txBody>
      </p:sp>
      <p:pic>
        <p:nvPicPr>
          <p:cNvPr id="2054" name="Picture 6" descr="E:\WORKS_2022\ACCEPT\Vibori_2022\Презентация\Комплексные планы развития\fon\Evraev_smoll.jpg"/>
          <p:cNvPicPr>
            <a:picLocks noChangeAspect="1" noChangeArrowheads="1"/>
          </p:cNvPicPr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00034" y="1714488"/>
            <a:ext cx="3429024" cy="3429024"/>
          </a:xfrm>
          <a:prstGeom prst="ellipse">
            <a:avLst/>
          </a:prstGeom>
          <a:noFill/>
          <a:ln w="38100">
            <a:noFill/>
          </a:ln>
        </p:spPr>
      </p:pic>
      <p:sp>
        <p:nvSpPr>
          <p:cNvPr id="17" name="Прямоугольник 16"/>
          <p:cNvSpPr/>
          <p:nvPr/>
        </p:nvSpPr>
        <p:spPr>
          <a:xfrm flipH="1">
            <a:off x="0" y="6357958"/>
            <a:ext cx="9144000" cy="142876"/>
          </a:xfrm>
          <a:prstGeom prst="rect">
            <a:avLst/>
          </a:prstGeom>
          <a:solidFill>
            <a:srgbClr val="1744A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8" name="Блок-схема: процесс 17"/>
          <p:cNvSpPr/>
          <p:nvPr/>
        </p:nvSpPr>
        <p:spPr>
          <a:xfrm>
            <a:off x="0" y="6500858"/>
            <a:ext cx="9144000" cy="357142"/>
          </a:xfrm>
          <a:prstGeom prst="flowChartProcess">
            <a:avLst/>
          </a:prstGeom>
          <a:solidFill>
            <a:srgbClr val="5B8DD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Прямоугольник 18"/>
          <p:cNvSpPr/>
          <p:nvPr/>
        </p:nvSpPr>
        <p:spPr>
          <a:xfrm>
            <a:off x="8429652" y="6429396"/>
            <a:ext cx="642942" cy="294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sz="2000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20" name="Прямоугольник 19"/>
          <p:cNvSpPr/>
          <p:nvPr/>
        </p:nvSpPr>
        <p:spPr>
          <a:xfrm flipH="1">
            <a:off x="0" y="6643734"/>
            <a:ext cx="9144000" cy="214290"/>
          </a:xfrm>
          <a:prstGeom prst="rect">
            <a:avLst/>
          </a:prstGeom>
          <a:solidFill>
            <a:srgbClr val="9DBF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с двумя скругленными противолежащими углами 15"/>
          <p:cNvSpPr/>
          <p:nvPr/>
        </p:nvSpPr>
        <p:spPr>
          <a:xfrm>
            <a:off x="700195" y="571480"/>
            <a:ext cx="2800235" cy="500042"/>
          </a:xfrm>
          <a:prstGeom prst="round2DiagRect">
            <a:avLst/>
          </a:prstGeom>
          <a:solidFill>
            <a:schemeClr val="bg1"/>
          </a:solidFill>
          <a:ln>
            <a:solidFill>
              <a:srgbClr val="9BA3E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1" name="Прямоугольник 20"/>
          <p:cNvSpPr/>
          <p:nvPr/>
        </p:nvSpPr>
        <p:spPr>
          <a:xfrm>
            <a:off x="857224" y="642918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5B8DDD"/>
                </a:solidFill>
              </a:rPr>
              <a:t>Комплексный план развития </a:t>
            </a:r>
            <a:r>
              <a:rPr lang="ru-RU" sz="1200" b="1" dirty="0" smtClean="0">
                <a:solidFill>
                  <a:srgbClr val="5B8DDD"/>
                </a:solidFill>
              </a:rPr>
              <a:t>Ярославского </a:t>
            </a:r>
            <a:r>
              <a:rPr lang="ru-RU" sz="1200" b="1" dirty="0">
                <a:solidFill>
                  <a:srgbClr val="5B8DDD"/>
                </a:solidFill>
              </a:rPr>
              <a:t>района </a:t>
            </a:r>
            <a:r>
              <a:rPr lang="ru-RU" sz="1200" b="1" dirty="0" smtClean="0">
                <a:solidFill>
                  <a:srgbClr val="5B8DDD"/>
                </a:solidFill>
              </a:rPr>
              <a:t>2023-2027</a:t>
            </a:r>
            <a:endParaRPr lang="ru-RU" sz="1200" b="1" dirty="0">
              <a:solidFill>
                <a:srgbClr val="5B8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Овал 122"/>
          <p:cNvSpPr/>
          <p:nvPr/>
        </p:nvSpPr>
        <p:spPr>
          <a:xfrm>
            <a:off x="3171393" y="2867020"/>
            <a:ext cx="3481414" cy="3481414"/>
          </a:xfrm>
          <a:prstGeom prst="ellipse">
            <a:avLst/>
          </a:prstGeom>
          <a:noFill/>
          <a:ln w="355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1" name="Прямоугольник 40"/>
          <p:cNvSpPr/>
          <p:nvPr/>
        </p:nvSpPr>
        <p:spPr>
          <a:xfrm>
            <a:off x="0" y="1000108"/>
            <a:ext cx="4857750" cy="5857892"/>
          </a:xfrm>
          <a:prstGeom prst="rect">
            <a:avLst/>
          </a:prstGeom>
          <a:solidFill>
            <a:srgbClr val="DDEBFB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Овал 123"/>
          <p:cNvSpPr/>
          <p:nvPr/>
        </p:nvSpPr>
        <p:spPr>
          <a:xfrm>
            <a:off x="4105783" y="3891477"/>
            <a:ext cx="1432500" cy="1432500"/>
          </a:xfrm>
          <a:prstGeom prst="ellipse">
            <a:avLst/>
          </a:prstGeom>
          <a:noFill/>
          <a:ln w="355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26" name="Группа 25"/>
          <p:cNvGrpSpPr/>
          <p:nvPr/>
        </p:nvGrpSpPr>
        <p:grpSpPr>
          <a:xfrm>
            <a:off x="0" y="4"/>
            <a:ext cx="9144003" cy="6858020"/>
            <a:chOff x="0" y="4"/>
            <a:chExt cx="9144003" cy="6858020"/>
          </a:xfrm>
        </p:grpSpPr>
        <p:sp>
          <p:nvSpPr>
            <p:cNvPr id="28" name="Прямоугольник 27"/>
            <p:cNvSpPr/>
            <p:nvPr/>
          </p:nvSpPr>
          <p:spPr>
            <a:xfrm flipH="1">
              <a:off x="0" y="6357958"/>
              <a:ext cx="9144000" cy="142876"/>
            </a:xfrm>
            <a:prstGeom prst="rect">
              <a:avLst/>
            </a:prstGeom>
            <a:solidFill>
              <a:srgbClr val="174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E:\WORKS_2022\ACCEPT\Vibori_2022\Презентация\Комплексные планы развития\pictogramm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" y="4"/>
              <a:ext cx="9144001" cy="1054599"/>
            </a:xfrm>
            <a:prstGeom prst="rect">
              <a:avLst/>
            </a:prstGeom>
            <a:noFill/>
          </p:spPr>
        </p:pic>
        <p:sp>
          <p:nvSpPr>
            <p:cNvPr id="39" name="Прямоугольник с двумя скругленными противолежащими углами 38"/>
            <p:cNvSpPr/>
            <p:nvPr/>
          </p:nvSpPr>
          <p:spPr>
            <a:xfrm>
              <a:off x="700195" y="571480"/>
              <a:ext cx="2800235" cy="500042"/>
            </a:xfrm>
            <a:prstGeom prst="round2DiagRect">
              <a:avLst/>
            </a:prstGeom>
            <a:solidFill>
              <a:schemeClr val="bg1"/>
            </a:solidFill>
            <a:ln>
              <a:solidFill>
                <a:srgbClr val="9BA3EB"/>
              </a:solidFill>
            </a:ln>
            <a:effectLst>
              <a:outerShdw blurRad="50800" dist="38100" dir="13500000" algn="b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Блок-схема: процесс 33"/>
            <p:cNvSpPr/>
            <p:nvPr/>
          </p:nvSpPr>
          <p:spPr>
            <a:xfrm>
              <a:off x="0" y="6500858"/>
              <a:ext cx="9144000" cy="357142"/>
            </a:xfrm>
            <a:prstGeom prst="flowChartProcess">
              <a:avLst/>
            </a:prstGeom>
            <a:solidFill>
              <a:srgbClr val="5B8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429652" y="6429396"/>
              <a:ext cx="642942" cy="294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400"/>
                </a:lnSpc>
              </a:pPr>
              <a:r>
                <a:rPr lang="ru-RU" sz="2000" dirty="0">
                  <a:solidFill>
                    <a:schemeClr val="bg1"/>
                  </a:solidFill>
                </a:rPr>
                <a:t>3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 flipH="1">
              <a:off x="0" y="6643734"/>
              <a:ext cx="9144000" cy="214290"/>
            </a:xfrm>
            <a:prstGeom prst="rect">
              <a:avLst/>
            </a:prstGeom>
            <a:solidFill>
              <a:srgbClr val="9DB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3" name="Прямоугольник 2"/>
          <p:cNvSpPr/>
          <p:nvPr/>
        </p:nvSpPr>
        <p:spPr>
          <a:xfrm>
            <a:off x="5084221" y="1300877"/>
            <a:ext cx="365920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Структура района</a:t>
            </a:r>
            <a:endParaRPr lang="ru-RU" dirty="0"/>
          </a:p>
        </p:txBody>
      </p:sp>
      <p:sp>
        <p:nvSpPr>
          <p:cNvPr id="42" name="Прямоугольник 41"/>
          <p:cNvSpPr/>
          <p:nvPr/>
        </p:nvSpPr>
        <p:spPr>
          <a:xfrm>
            <a:off x="214282" y="1196752"/>
            <a:ext cx="4545752" cy="6822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1900" dirty="0" smtClean="0">
                <a:solidFill>
                  <a:srgbClr val="0070C0"/>
                </a:solidFill>
              </a:rPr>
              <a:t>Показатели социально-экономического развития Ярославского МР за 2021 год</a:t>
            </a:r>
            <a:endParaRPr lang="ru-RU" sz="1900" dirty="0">
              <a:solidFill>
                <a:srgbClr val="0070C0"/>
              </a:solidFill>
            </a:endParaRPr>
          </a:p>
        </p:txBody>
      </p:sp>
      <p:sp>
        <p:nvSpPr>
          <p:cNvPr id="52" name="Прямоугольник 51"/>
          <p:cNvSpPr/>
          <p:nvPr/>
        </p:nvSpPr>
        <p:spPr>
          <a:xfrm>
            <a:off x="1142976" y="2071678"/>
            <a:ext cx="1719879" cy="55617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200"/>
              </a:lnSpc>
            </a:pPr>
            <a:r>
              <a:rPr lang="ru-RU" sz="1200" dirty="0">
                <a:solidFill>
                  <a:srgbClr val="0070C0"/>
                </a:solidFill>
              </a:rPr>
              <a:t>Численность постоянного населения на конец года</a:t>
            </a:r>
          </a:p>
        </p:txBody>
      </p:sp>
      <p:sp>
        <p:nvSpPr>
          <p:cNvPr id="54" name="Прямоугольник 53"/>
          <p:cNvSpPr/>
          <p:nvPr/>
        </p:nvSpPr>
        <p:spPr>
          <a:xfrm>
            <a:off x="2708900" y="1811417"/>
            <a:ext cx="135732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dirty="0" smtClean="0">
                <a:solidFill>
                  <a:srgbClr val="7030A0"/>
                </a:solidFill>
              </a:rPr>
              <a:t>69,62</a:t>
            </a:r>
            <a:endParaRPr lang="ru-RU" sz="3600" dirty="0">
              <a:solidFill>
                <a:srgbClr val="7030A0"/>
              </a:solidFill>
            </a:endParaRPr>
          </a:p>
        </p:txBody>
      </p:sp>
      <p:sp>
        <p:nvSpPr>
          <p:cNvPr id="55" name="Прямоугольник 54"/>
          <p:cNvSpPr/>
          <p:nvPr/>
        </p:nvSpPr>
        <p:spPr>
          <a:xfrm>
            <a:off x="581133" y="3591014"/>
            <a:ext cx="2704383" cy="29392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/>
              <a:t>Среднесписочная численность работников организаций* </a:t>
            </a:r>
            <a:endParaRPr lang="ru-RU" sz="1200" b="1" dirty="0" smtClean="0"/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200" b="1" dirty="0" smtClean="0"/>
              <a:t>Среднемесячная </a:t>
            </a:r>
            <a:r>
              <a:rPr lang="ru-RU" sz="1200" b="1" dirty="0"/>
              <a:t>номинальная начисленная заработная плата  работников организаций*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200" b="1" dirty="0" smtClean="0"/>
              <a:t>Объем </a:t>
            </a:r>
            <a:r>
              <a:rPr lang="ru-RU" sz="1200" b="1" dirty="0"/>
              <a:t>отгруженных товаров собственного производства, выполненных работ и оказанных услуг собственными силами</a:t>
            </a:r>
            <a:r>
              <a:rPr lang="ru-RU" sz="1200" b="1" dirty="0" smtClean="0"/>
              <a:t>*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200" b="1" dirty="0" smtClean="0"/>
              <a:t>Индекс </a:t>
            </a:r>
            <a:r>
              <a:rPr lang="ru-RU" sz="1200" b="1" dirty="0"/>
              <a:t>производства продукции сельского хозяйства в </a:t>
            </a:r>
            <a:r>
              <a:rPr lang="ru-RU" sz="1200" b="1" dirty="0" smtClean="0"/>
              <a:t>с/х организациях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200" b="1" dirty="0" smtClean="0"/>
              <a:t>Ввод в действие жилых домов в расчете на 1 жителя</a:t>
            </a:r>
          </a:p>
          <a:p>
            <a:pPr>
              <a:lnSpc>
                <a:spcPts val="1200"/>
              </a:lnSpc>
              <a:spcBef>
                <a:spcPts val="600"/>
              </a:spcBef>
            </a:pPr>
            <a:r>
              <a:rPr lang="ru-RU" sz="1200" b="1" dirty="0" smtClean="0"/>
              <a:t>Индекс </a:t>
            </a:r>
            <a:r>
              <a:rPr lang="ru-RU" sz="1200" b="1" dirty="0"/>
              <a:t>потребительских цен</a:t>
            </a:r>
          </a:p>
          <a:p>
            <a:pPr>
              <a:lnSpc>
                <a:spcPts val="1200"/>
              </a:lnSpc>
            </a:pPr>
            <a:endParaRPr lang="ru-RU" sz="1200" b="1" dirty="0"/>
          </a:p>
        </p:txBody>
      </p:sp>
      <p:cxnSp>
        <p:nvCxnSpPr>
          <p:cNvPr id="57" name="Прямая соединительная линия 56"/>
          <p:cNvCxnSpPr/>
          <p:nvPr/>
        </p:nvCxnSpPr>
        <p:spPr>
          <a:xfrm>
            <a:off x="611560" y="3933056"/>
            <a:ext cx="4143404" cy="1588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Прямая соединительная линия 57"/>
          <p:cNvCxnSpPr/>
          <p:nvPr/>
        </p:nvCxnSpPr>
        <p:spPr>
          <a:xfrm>
            <a:off x="611560" y="4509120"/>
            <a:ext cx="4143404" cy="1588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Прямая соединительная линия 58"/>
          <p:cNvCxnSpPr/>
          <p:nvPr/>
        </p:nvCxnSpPr>
        <p:spPr>
          <a:xfrm>
            <a:off x="620668" y="5182453"/>
            <a:ext cx="4215412" cy="1588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единительная линия 60"/>
          <p:cNvCxnSpPr/>
          <p:nvPr/>
        </p:nvCxnSpPr>
        <p:spPr>
          <a:xfrm flipV="1">
            <a:off x="611560" y="3610145"/>
            <a:ext cx="4174754" cy="34879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Прямоугольник 66"/>
          <p:cNvSpPr/>
          <p:nvPr/>
        </p:nvSpPr>
        <p:spPr>
          <a:xfrm>
            <a:off x="2555776" y="3645024"/>
            <a:ext cx="1399142" cy="2975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>
              <a:lnSpc>
                <a:spcPts val="1600"/>
              </a:lnSpc>
            </a:pPr>
            <a:r>
              <a:rPr lang="ru-RU" sz="2200" spc="-150" dirty="0" smtClean="0">
                <a:solidFill>
                  <a:srgbClr val="7030A0"/>
                </a:solidFill>
              </a:rPr>
              <a:t>14 891 </a:t>
            </a:r>
            <a:r>
              <a:rPr lang="ru-RU" sz="1100" dirty="0" smtClean="0">
                <a:solidFill>
                  <a:srgbClr val="7030A0"/>
                </a:solidFill>
              </a:rPr>
              <a:t>чел</a:t>
            </a:r>
            <a:r>
              <a:rPr lang="ru-RU" sz="1100" dirty="0">
                <a:solidFill>
                  <a:srgbClr val="7030A0"/>
                </a:solidFill>
              </a:rPr>
              <a:t>.</a:t>
            </a:r>
          </a:p>
        </p:txBody>
      </p:sp>
      <p:sp>
        <p:nvSpPr>
          <p:cNvPr id="68" name="Прямоугольник 67"/>
          <p:cNvSpPr/>
          <p:nvPr/>
        </p:nvSpPr>
        <p:spPr>
          <a:xfrm>
            <a:off x="2511476" y="4005064"/>
            <a:ext cx="1443442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2200" spc="-150" dirty="0" smtClean="0">
                <a:solidFill>
                  <a:srgbClr val="7030A0"/>
                </a:solidFill>
              </a:rPr>
              <a:t>48,9 </a:t>
            </a:r>
          </a:p>
          <a:p>
            <a:pPr lvl="0" algn="ctr">
              <a:lnSpc>
                <a:spcPts val="1600"/>
              </a:lnSpc>
            </a:pPr>
            <a:r>
              <a:rPr lang="ru-RU" sz="1100" dirty="0" smtClean="0">
                <a:solidFill>
                  <a:srgbClr val="7030A0"/>
                </a:solidFill>
              </a:rPr>
              <a:t>тыс</a:t>
            </a:r>
            <a:r>
              <a:rPr lang="ru-RU" sz="1100" dirty="0">
                <a:solidFill>
                  <a:srgbClr val="7030A0"/>
                </a:solidFill>
              </a:rPr>
              <a:t>.  руб.</a:t>
            </a:r>
            <a:endParaRPr lang="ru-RU" sz="2800" spc="-150" dirty="0">
              <a:solidFill>
                <a:srgbClr val="7030A0"/>
              </a:solidFill>
            </a:endParaRPr>
          </a:p>
        </p:txBody>
      </p:sp>
      <p:sp>
        <p:nvSpPr>
          <p:cNvPr id="69" name="Прямоугольник 68"/>
          <p:cNvSpPr/>
          <p:nvPr/>
        </p:nvSpPr>
        <p:spPr>
          <a:xfrm>
            <a:off x="2641120" y="4653136"/>
            <a:ext cx="1440160" cy="488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600"/>
              </a:lnSpc>
            </a:pPr>
            <a:r>
              <a:rPr lang="ru-RU" sz="2200" spc="-150" dirty="0" smtClean="0">
                <a:solidFill>
                  <a:srgbClr val="7030A0"/>
                </a:solidFill>
              </a:rPr>
              <a:t>36 588 </a:t>
            </a:r>
          </a:p>
          <a:p>
            <a:pPr lvl="0" algn="ctr">
              <a:lnSpc>
                <a:spcPts val="1600"/>
              </a:lnSpc>
            </a:pPr>
            <a:r>
              <a:rPr lang="ru-RU" sz="1100" dirty="0" smtClean="0">
                <a:solidFill>
                  <a:srgbClr val="7030A0"/>
                </a:solidFill>
              </a:rPr>
              <a:t>млн. </a:t>
            </a:r>
            <a:r>
              <a:rPr lang="ru-RU" sz="1100" dirty="0">
                <a:solidFill>
                  <a:srgbClr val="7030A0"/>
                </a:solidFill>
              </a:rPr>
              <a:t>руб.</a:t>
            </a:r>
          </a:p>
        </p:txBody>
      </p:sp>
      <p:cxnSp>
        <p:nvCxnSpPr>
          <p:cNvPr id="74" name="Прямая соединительная линия 73"/>
          <p:cNvCxnSpPr/>
          <p:nvPr/>
        </p:nvCxnSpPr>
        <p:spPr>
          <a:xfrm>
            <a:off x="2941782" y="2496667"/>
            <a:ext cx="1080000" cy="158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Прямоугольник 3"/>
          <p:cNvSpPr/>
          <p:nvPr/>
        </p:nvSpPr>
        <p:spPr>
          <a:xfrm>
            <a:off x="4929190" y="1857364"/>
            <a:ext cx="1730671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ru-RU" sz="1400" dirty="0" smtClean="0">
                <a:solidFill>
                  <a:srgbClr val="0070C0"/>
                </a:solidFill>
              </a:rPr>
              <a:t>Площадь района</a:t>
            </a:r>
            <a:endParaRPr lang="ru-RU" sz="1400" dirty="0">
              <a:solidFill>
                <a:srgbClr val="0070C0"/>
              </a:solidFill>
            </a:endParaRPr>
          </a:p>
          <a:p>
            <a:pPr algn="r"/>
            <a:r>
              <a:rPr lang="en-US" sz="1400" dirty="0">
                <a:solidFill>
                  <a:srgbClr val="0070C0"/>
                </a:solidFill>
              </a:rPr>
              <a:t>~ </a:t>
            </a:r>
            <a:r>
              <a:rPr lang="ru-RU" sz="1400" dirty="0" smtClean="0">
                <a:solidFill>
                  <a:srgbClr val="0070C0"/>
                </a:solidFill>
              </a:rPr>
              <a:t>1915 кв.км</a:t>
            </a:r>
            <a:endParaRPr lang="ru-RU" sz="1400" dirty="0">
              <a:solidFill>
                <a:srgbClr val="0070C0"/>
              </a:solidFill>
            </a:endParaRPr>
          </a:p>
        </p:txBody>
      </p:sp>
      <p:pic>
        <p:nvPicPr>
          <p:cNvPr id="76" name="Picture 6" descr="E:\WORKS_2022\ACCEPT\Vibori_2022\Презентация\Комплексные планы развития\fon\pic_2.pn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7679" y="2113426"/>
            <a:ext cx="576438" cy="438137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563296" y="6306285"/>
            <a:ext cx="2722220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lnSpc>
                <a:spcPts val="1200"/>
              </a:lnSpc>
            </a:pPr>
            <a:r>
              <a:rPr lang="ru-RU" sz="1200" b="1" dirty="0">
                <a:solidFill>
                  <a:schemeClr val="bg1"/>
                </a:solidFill>
              </a:rPr>
              <a:t>*</a:t>
            </a:r>
            <a:r>
              <a:rPr lang="ru-RU" sz="900" b="1" i="1" dirty="0">
                <a:solidFill>
                  <a:schemeClr val="bg1"/>
                </a:solidFill>
              </a:rPr>
              <a:t>(без субъектов малого предпринимательства)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>
            <a:off x="683568" y="6093296"/>
            <a:ext cx="4143404" cy="1588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1" name="Прямоугольник 80"/>
          <p:cNvSpPr/>
          <p:nvPr/>
        </p:nvSpPr>
        <p:spPr>
          <a:xfrm>
            <a:off x="2699792" y="6021288"/>
            <a:ext cx="1125952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200" spc="-150" dirty="0">
                <a:solidFill>
                  <a:srgbClr val="7030A0"/>
                </a:solidFill>
              </a:rPr>
              <a:t>106,8%</a:t>
            </a:r>
          </a:p>
        </p:txBody>
      </p:sp>
      <p:sp>
        <p:nvSpPr>
          <p:cNvPr id="94" name="object 40"/>
          <p:cNvSpPr txBox="1"/>
          <p:nvPr/>
        </p:nvSpPr>
        <p:spPr>
          <a:xfrm>
            <a:off x="7180067" y="4021052"/>
            <a:ext cx="10096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225" dirty="0">
                <a:solidFill>
                  <a:srgbClr val="FFFFFF"/>
                </a:solidFill>
                <a:latin typeface="Trebuchet MS"/>
                <a:cs typeface="Trebuchet MS"/>
              </a:rPr>
              <a:t>1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96" name="object 42"/>
          <p:cNvSpPr txBox="1"/>
          <p:nvPr/>
        </p:nvSpPr>
        <p:spPr>
          <a:xfrm>
            <a:off x="6812858" y="3527909"/>
            <a:ext cx="100965" cy="26352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"/>
              </a:spcBef>
            </a:pPr>
            <a:r>
              <a:rPr sz="1550" spc="-225" dirty="0">
                <a:solidFill>
                  <a:srgbClr val="FFFFFF"/>
                </a:solidFill>
                <a:latin typeface="Trebuchet MS"/>
                <a:cs typeface="Trebuchet MS"/>
              </a:rPr>
              <a:t>2</a:t>
            </a:r>
            <a:endParaRPr sz="1550">
              <a:latin typeface="Trebuchet MS"/>
              <a:cs typeface="Trebuchet MS"/>
            </a:endParaRPr>
          </a:p>
        </p:txBody>
      </p:sp>
      <p:sp>
        <p:nvSpPr>
          <p:cNvPr id="104" name="object 50"/>
          <p:cNvSpPr/>
          <p:nvPr/>
        </p:nvSpPr>
        <p:spPr>
          <a:xfrm>
            <a:off x="6899912" y="3333695"/>
            <a:ext cx="2030730" cy="0"/>
          </a:xfrm>
          <a:custGeom>
            <a:avLst/>
            <a:gdLst/>
            <a:ahLst/>
            <a:cxnLst/>
            <a:rect l="l" t="t" r="r" b="b"/>
            <a:pathLst>
              <a:path w="2030729">
                <a:moveTo>
                  <a:pt x="2030653" y="0"/>
                </a:moveTo>
                <a:lnTo>
                  <a:pt x="0" y="0"/>
                </a:lnTo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object 60"/>
          <p:cNvSpPr/>
          <p:nvPr/>
        </p:nvSpPr>
        <p:spPr>
          <a:xfrm>
            <a:off x="7175857" y="4277028"/>
            <a:ext cx="1419225" cy="0"/>
          </a:xfrm>
          <a:custGeom>
            <a:avLst/>
            <a:gdLst/>
            <a:ahLst/>
            <a:cxnLst/>
            <a:rect l="l" t="t" r="r" b="b"/>
            <a:pathLst>
              <a:path w="1419225">
                <a:moveTo>
                  <a:pt x="1419085" y="0"/>
                </a:moveTo>
                <a:lnTo>
                  <a:pt x="0" y="0"/>
                </a:lnTo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object 63"/>
          <p:cNvSpPr/>
          <p:nvPr/>
        </p:nvSpPr>
        <p:spPr>
          <a:xfrm>
            <a:off x="5011850" y="3518550"/>
            <a:ext cx="1701800" cy="0"/>
          </a:xfrm>
          <a:custGeom>
            <a:avLst/>
            <a:gdLst/>
            <a:ahLst/>
            <a:cxnLst/>
            <a:rect l="l" t="t" r="r" b="b"/>
            <a:pathLst>
              <a:path w="1701800">
                <a:moveTo>
                  <a:pt x="1701203" y="0"/>
                </a:moveTo>
                <a:lnTo>
                  <a:pt x="0" y="0"/>
                </a:lnTo>
              </a:path>
            </a:pathLst>
          </a:custGeom>
          <a:solidFill>
            <a:srgbClr val="81818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object 11"/>
          <p:cNvSpPr txBox="1"/>
          <p:nvPr/>
        </p:nvSpPr>
        <p:spPr>
          <a:xfrm>
            <a:off x="5109840" y="5603100"/>
            <a:ext cx="3404344" cy="231474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5"/>
              </a:spcBef>
            </a:pPr>
            <a:r>
              <a:rPr lang="ru-RU" sz="1400" dirty="0" smtClean="0">
                <a:solidFill>
                  <a:srgbClr val="0070C0"/>
                </a:solidFill>
              </a:rPr>
              <a:t>Выгодное расположение: </a:t>
            </a:r>
            <a:endParaRPr lang="ru-RU" sz="1400" dirty="0">
              <a:solidFill>
                <a:srgbClr val="0070C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982948" y="2479084"/>
            <a:ext cx="1034963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200" b="1" dirty="0">
                <a:solidFill>
                  <a:srgbClr val="7030A0"/>
                </a:solidFill>
              </a:rPr>
              <a:t>тыс. человек</a:t>
            </a:r>
            <a:endParaRPr lang="ru-RU" sz="1200" dirty="0">
              <a:solidFill>
                <a:srgbClr val="7030A0"/>
              </a:solidFill>
            </a:endParaRPr>
          </a:p>
        </p:txBody>
      </p:sp>
      <p:sp>
        <p:nvSpPr>
          <p:cNvPr id="129" name="Прямоугольник 128"/>
          <p:cNvSpPr/>
          <p:nvPr/>
        </p:nvSpPr>
        <p:spPr>
          <a:xfrm>
            <a:off x="3903100" y="2149712"/>
            <a:ext cx="1000132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000" dirty="0" smtClean="0">
                <a:solidFill>
                  <a:srgbClr val="F37669"/>
                </a:solidFill>
              </a:rPr>
              <a:t>102,8%</a:t>
            </a:r>
            <a:endParaRPr lang="ru-RU" sz="2000" dirty="0">
              <a:solidFill>
                <a:srgbClr val="F37669"/>
              </a:solidFill>
            </a:endParaRPr>
          </a:p>
        </p:txBody>
      </p:sp>
      <p:sp>
        <p:nvSpPr>
          <p:cNvPr id="130" name="Прямоугольник 129"/>
          <p:cNvSpPr/>
          <p:nvPr/>
        </p:nvSpPr>
        <p:spPr>
          <a:xfrm>
            <a:off x="3995936" y="3573016"/>
            <a:ext cx="84468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pc="-150" dirty="0" smtClean="0">
                <a:solidFill>
                  <a:srgbClr val="FF0000"/>
                </a:solidFill>
              </a:rPr>
              <a:t>101,1%</a:t>
            </a:r>
            <a:endParaRPr lang="ru-RU" spc="-150" dirty="0">
              <a:solidFill>
                <a:srgbClr val="FF0000"/>
              </a:solidFill>
            </a:endParaRPr>
          </a:p>
        </p:txBody>
      </p:sp>
      <p:sp>
        <p:nvSpPr>
          <p:cNvPr id="131" name="Прямоугольник 130"/>
          <p:cNvSpPr/>
          <p:nvPr/>
        </p:nvSpPr>
        <p:spPr>
          <a:xfrm>
            <a:off x="4067944" y="4005064"/>
            <a:ext cx="75336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pc="-150" dirty="0" smtClean="0">
                <a:solidFill>
                  <a:srgbClr val="FF0000"/>
                </a:solidFill>
              </a:rPr>
              <a:t>107,0%</a:t>
            </a:r>
            <a:endParaRPr lang="ru-RU" spc="-150" dirty="0">
              <a:solidFill>
                <a:srgbClr val="FF0000"/>
              </a:solidFill>
            </a:endParaRPr>
          </a:p>
        </p:txBody>
      </p:sp>
      <p:sp>
        <p:nvSpPr>
          <p:cNvPr id="132" name="Прямоугольник 131"/>
          <p:cNvSpPr/>
          <p:nvPr/>
        </p:nvSpPr>
        <p:spPr>
          <a:xfrm>
            <a:off x="3995936" y="4581128"/>
            <a:ext cx="798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pc="-150" dirty="0" smtClean="0">
                <a:solidFill>
                  <a:srgbClr val="FF0000"/>
                </a:solidFill>
              </a:rPr>
              <a:t>128,0%</a:t>
            </a:r>
            <a:endParaRPr lang="ru-RU" spc="-150" dirty="0">
              <a:solidFill>
                <a:srgbClr val="FF0000"/>
              </a:solidFill>
            </a:endParaRPr>
          </a:p>
        </p:txBody>
      </p:sp>
      <p:sp>
        <p:nvSpPr>
          <p:cNvPr id="128" name="Прямоугольник 127"/>
          <p:cNvSpPr/>
          <p:nvPr/>
        </p:nvSpPr>
        <p:spPr>
          <a:xfrm>
            <a:off x="857224" y="642918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5B8DDD"/>
                </a:solidFill>
              </a:rPr>
              <a:t>Комплексный план развития </a:t>
            </a:r>
            <a:r>
              <a:rPr lang="ru-RU" sz="1200" b="1" dirty="0" smtClean="0">
                <a:solidFill>
                  <a:srgbClr val="5B8DDD"/>
                </a:solidFill>
              </a:rPr>
              <a:t>Ярославского </a:t>
            </a:r>
            <a:r>
              <a:rPr lang="ru-RU" sz="1200" b="1" dirty="0">
                <a:solidFill>
                  <a:srgbClr val="5B8DDD"/>
                </a:solidFill>
              </a:rPr>
              <a:t>района </a:t>
            </a:r>
            <a:r>
              <a:rPr lang="ru-RU" sz="1200" b="1" dirty="0" smtClean="0">
                <a:solidFill>
                  <a:srgbClr val="5B8DDD"/>
                </a:solidFill>
              </a:rPr>
              <a:t>2023-2027</a:t>
            </a:r>
            <a:endParaRPr lang="ru-RU" sz="1200" b="1" dirty="0">
              <a:solidFill>
                <a:srgbClr val="5B8DDD"/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2843808" y="5174494"/>
            <a:ext cx="981936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z="2200" spc="-150" dirty="0" smtClean="0">
                <a:solidFill>
                  <a:srgbClr val="7030A0"/>
                </a:solidFill>
              </a:rPr>
              <a:t>95,7%     </a:t>
            </a:r>
            <a:endParaRPr lang="ru-RU" sz="2200" spc="-150" dirty="0">
              <a:solidFill>
                <a:srgbClr val="7030A0"/>
              </a:solidFill>
            </a:endParaRPr>
          </a:p>
        </p:txBody>
      </p:sp>
      <p:pic>
        <p:nvPicPr>
          <p:cNvPr id="7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1857364"/>
            <a:ext cx="4283968" cy="3803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506" name="Picture 2" descr="https://pic.rutubelist.ru/video/7c/a7/7ca7c4bee2a46bf85fabc42112421401.jpg"/>
          <p:cNvPicPr>
            <a:picLocks noChangeAspect="1" noChangeArrowheads="1"/>
          </p:cNvPicPr>
          <p:nvPr/>
        </p:nvPicPr>
        <p:blipFill>
          <a:blip r:embed="rId6" cstate="print"/>
          <a:srcRect t="20629" b="23377"/>
          <a:stretch>
            <a:fillRect/>
          </a:stretch>
        </p:blipFill>
        <p:spPr bwMode="auto">
          <a:xfrm>
            <a:off x="1285852" y="2571744"/>
            <a:ext cx="2643206" cy="984046"/>
          </a:xfrm>
          <a:prstGeom prst="rect">
            <a:avLst/>
          </a:prstGeom>
          <a:noFill/>
        </p:spPr>
      </p:pic>
      <p:grpSp>
        <p:nvGrpSpPr>
          <p:cNvPr id="50" name="object 2"/>
          <p:cNvGrpSpPr/>
          <p:nvPr/>
        </p:nvGrpSpPr>
        <p:grpSpPr>
          <a:xfrm>
            <a:off x="5940152" y="5933073"/>
            <a:ext cx="292173" cy="302424"/>
            <a:chOff x="3414872" y="2896119"/>
            <a:chExt cx="446405" cy="408940"/>
          </a:xfrm>
        </p:grpSpPr>
        <p:sp>
          <p:nvSpPr>
            <p:cNvPr id="51" name="object 3"/>
            <p:cNvSpPr/>
            <p:nvPr/>
          </p:nvSpPr>
          <p:spPr>
            <a:xfrm>
              <a:off x="3414872" y="2896119"/>
              <a:ext cx="446405" cy="408940"/>
            </a:xfrm>
            <a:custGeom>
              <a:avLst/>
              <a:gdLst/>
              <a:ahLst/>
              <a:cxnLst/>
              <a:rect l="l" t="t" r="r" b="b"/>
              <a:pathLst>
                <a:path w="446404" h="408939">
                  <a:moveTo>
                    <a:pt x="440621" y="202196"/>
                  </a:moveTo>
                  <a:lnTo>
                    <a:pt x="417093" y="202196"/>
                  </a:lnTo>
                  <a:lnTo>
                    <a:pt x="272097" y="397789"/>
                  </a:lnTo>
                  <a:lnTo>
                    <a:pt x="272948" y="403745"/>
                  </a:lnTo>
                  <a:lnTo>
                    <a:pt x="278815" y="408152"/>
                  </a:lnTo>
                  <a:lnTo>
                    <a:pt x="280796" y="408774"/>
                  </a:lnTo>
                  <a:lnTo>
                    <a:pt x="285622" y="408774"/>
                  </a:lnTo>
                  <a:lnTo>
                    <a:pt x="288455" y="407454"/>
                  </a:lnTo>
                  <a:lnTo>
                    <a:pt x="440621" y="202196"/>
                  </a:lnTo>
                  <a:close/>
                </a:path>
                <a:path w="446404" h="408939">
                  <a:moveTo>
                    <a:pt x="113055" y="181838"/>
                  </a:moveTo>
                  <a:lnTo>
                    <a:pt x="93560" y="181838"/>
                  </a:lnTo>
                  <a:lnTo>
                    <a:pt x="93560" y="297980"/>
                  </a:lnTo>
                  <a:lnTo>
                    <a:pt x="53238" y="318731"/>
                  </a:lnTo>
                  <a:lnTo>
                    <a:pt x="51409" y="324434"/>
                  </a:lnTo>
                  <a:lnTo>
                    <a:pt x="56133" y="333768"/>
                  </a:lnTo>
                  <a:lnTo>
                    <a:pt x="61810" y="335622"/>
                  </a:lnTo>
                  <a:lnTo>
                    <a:pt x="154453" y="287934"/>
                  </a:lnTo>
                  <a:lnTo>
                    <a:pt x="113055" y="287934"/>
                  </a:lnTo>
                  <a:lnTo>
                    <a:pt x="113055" y="181838"/>
                  </a:lnTo>
                  <a:close/>
                </a:path>
                <a:path w="446404" h="408939">
                  <a:moveTo>
                    <a:pt x="231203" y="167284"/>
                  </a:moveTo>
                  <a:lnTo>
                    <a:pt x="224180" y="167284"/>
                  </a:lnTo>
                  <a:lnTo>
                    <a:pt x="221335" y="170167"/>
                  </a:lnTo>
                  <a:lnTo>
                    <a:pt x="221335" y="232194"/>
                  </a:lnTo>
                  <a:lnTo>
                    <a:pt x="113055" y="287934"/>
                  </a:lnTo>
                  <a:lnTo>
                    <a:pt x="154453" y="287934"/>
                  </a:lnTo>
                  <a:lnTo>
                    <a:pt x="275443" y="225653"/>
                  </a:lnTo>
                  <a:lnTo>
                    <a:pt x="234048" y="225653"/>
                  </a:lnTo>
                  <a:lnTo>
                    <a:pt x="234048" y="170167"/>
                  </a:lnTo>
                  <a:lnTo>
                    <a:pt x="231203" y="167284"/>
                  </a:lnTo>
                  <a:close/>
                </a:path>
                <a:path w="446404" h="408939">
                  <a:moveTo>
                    <a:pt x="379463" y="202196"/>
                  </a:moveTo>
                  <a:lnTo>
                    <a:pt x="348335" y="202196"/>
                  </a:lnTo>
                  <a:lnTo>
                    <a:pt x="329298" y="216776"/>
                  </a:lnTo>
                  <a:lnTo>
                    <a:pt x="328485" y="222732"/>
                  </a:lnTo>
                  <a:lnTo>
                    <a:pt x="333489" y="229362"/>
                  </a:lnTo>
                  <a:lnTo>
                    <a:pt x="336308" y="230644"/>
                  </a:lnTo>
                  <a:lnTo>
                    <a:pt x="341134" y="230644"/>
                  </a:lnTo>
                  <a:lnTo>
                    <a:pt x="343141" y="230022"/>
                  </a:lnTo>
                  <a:lnTo>
                    <a:pt x="344843" y="228701"/>
                  </a:lnTo>
                  <a:lnTo>
                    <a:pt x="379463" y="202196"/>
                  </a:lnTo>
                  <a:close/>
                </a:path>
                <a:path w="446404" h="408939">
                  <a:moveTo>
                    <a:pt x="318325" y="33388"/>
                  </a:moveTo>
                  <a:lnTo>
                    <a:pt x="300922" y="36935"/>
                  </a:lnTo>
                  <a:lnTo>
                    <a:pt x="286694" y="46604"/>
                  </a:lnTo>
                  <a:lnTo>
                    <a:pt x="277093" y="60932"/>
                  </a:lnTo>
                  <a:lnTo>
                    <a:pt x="273570" y="78460"/>
                  </a:lnTo>
                  <a:lnTo>
                    <a:pt x="276228" y="93763"/>
                  </a:lnTo>
                  <a:lnTo>
                    <a:pt x="283575" y="106816"/>
                  </a:lnTo>
                  <a:lnTo>
                    <a:pt x="294669" y="116683"/>
                  </a:lnTo>
                  <a:lnTo>
                    <a:pt x="308571" y="122428"/>
                  </a:lnTo>
                  <a:lnTo>
                    <a:pt x="308571" y="187286"/>
                  </a:lnTo>
                  <a:lnTo>
                    <a:pt x="234048" y="225653"/>
                  </a:lnTo>
                  <a:lnTo>
                    <a:pt x="275443" y="225653"/>
                  </a:lnTo>
                  <a:lnTo>
                    <a:pt x="317804" y="203847"/>
                  </a:lnTo>
                  <a:lnTo>
                    <a:pt x="320567" y="203847"/>
                  </a:lnTo>
                  <a:lnTo>
                    <a:pt x="322262" y="203263"/>
                  </a:lnTo>
                  <a:lnTo>
                    <a:pt x="323824" y="202196"/>
                  </a:lnTo>
                  <a:lnTo>
                    <a:pt x="440621" y="202196"/>
                  </a:lnTo>
                  <a:lnTo>
                    <a:pt x="445592" y="195491"/>
                  </a:lnTo>
                  <a:lnTo>
                    <a:pt x="445922" y="191643"/>
                  </a:lnTo>
                  <a:lnTo>
                    <a:pt x="442721" y="185229"/>
                  </a:lnTo>
                  <a:lnTo>
                    <a:pt x="439458" y="183197"/>
                  </a:lnTo>
                  <a:lnTo>
                    <a:pt x="328079" y="183197"/>
                  </a:lnTo>
                  <a:lnTo>
                    <a:pt x="328079" y="122428"/>
                  </a:lnTo>
                  <a:lnTo>
                    <a:pt x="341983" y="116683"/>
                  </a:lnTo>
                  <a:lnTo>
                    <a:pt x="352678" y="107175"/>
                  </a:lnTo>
                  <a:lnTo>
                    <a:pt x="318325" y="107175"/>
                  </a:lnTo>
                  <a:lnTo>
                    <a:pt x="307242" y="104915"/>
                  </a:lnTo>
                  <a:lnTo>
                    <a:pt x="298178" y="98756"/>
                  </a:lnTo>
                  <a:lnTo>
                    <a:pt x="292059" y="89628"/>
                  </a:lnTo>
                  <a:lnTo>
                    <a:pt x="289813" y="78460"/>
                  </a:lnTo>
                  <a:lnTo>
                    <a:pt x="292059" y="67292"/>
                  </a:lnTo>
                  <a:lnTo>
                    <a:pt x="298178" y="58164"/>
                  </a:lnTo>
                  <a:lnTo>
                    <a:pt x="307242" y="52005"/>
                  </a:lnTo>
                  <a:lnTo>
                    <a:pt x="318325" y="49745"/>
                  </a:lnTo>
                  <a:lnTo>
                    <a:pt x="352072" y="49745"/>
                  </a:lnTo>
                  <a:lnTo>
                    <a:pt x="349967" y="46604"/>
                  </a:lnTo>
                  <a:lnTo>
                    <a:pt x="335736" y="36935"/>
                  </a:lnTo>
                  <a:lnTo>
                    <a:pt x="318325" y="33388"/>
                  </a:lnTo>
                  <a:close/>
                </a:path>
                <a:path w="446404" h="408939">
                  <a:moveTo>
                    <a:pt x="320567" y="203847"/>
                  </a:moveTo>
                  <a:lnTo>
                    <a:pt x="317982" y="203847"/>
                  </a:lnTo>
                  <a:lnTo>
                    <a:pt x="318134" y="203911"/>
                  </a:lnTo>
                  <a:lnTo>
                    <a:pt x="320382" y="203911"/>
                  </a:lnTo>
                  <a:lnTo>
                    <a:pt x="320567" y="203847"/>
                  </a:lnTo>
                  <a:close/>
                </a:path>
                <a:path w="446404" h="408939">
                  <a:moveTo>
                    <a:pt x="90309" y="0"/>
                  </a:moveTo>
                  <a:lnTo>
                    <a:pt x="55185" y="7157"/>
                  </a:lnTo>
                  <a:lnTo>
                    <a:pt x="26476" y="26665"/>
                  </a:lnTo>
                  <a:lnTo>
                    <a:pt x="7106" y="55576"/>
                  </a:lnTo>
                  <a:lnTo>
                    <a:pt x="0" y="90944"/>
                  </a:lnTo>
                  <a:lnTo>
                    <a:pt x="7106" y="126331"/>
                  </a:lnTo>
                  <a:lnTo>
                    <a:pt x="26476" y="155259"/>
                  </a:lnTo>
                  <a:lnTo>
                    <a:pt x="55185" y="174778"/>
                  </a:lnTo>
                  <a:lnTo>
                    <a:pt x="90309" y="181940"/>
                  </a:lnTo>
                  <a:lnTo>
                    <a:pt x="91401" y="181940"/>
                  </a:lnTo>
                  <a:lnTo>
                    <a:pt x="93560" y="181838"/>
                  </a:lnTo>
                  <a:lnTo>
                    <a:pt x="113055" y="181838"/>
                  </a:lnTo>
                  <a:lnTo>
                    <a:pt x="113055" y="178993"/>
                  </a:lnTo>
                  <a:lnTo>
                    <a:pt x="139991" y="166886"/>
                  </a:lnTo>
                  <a:lnTo>
                    <a:pt x="141408" y="165569"/>
                  </a:lnTo>
                  <a:lnTo>
                    <a:pt x="90309" y="165569"/>
                  </a:lnTo>
                  <a:lnTo>
                    <a:pt x="61511" y="159697"/>
                  </a:lnTo>
                  <a:lnTo>
                    <a:pt x="37965" y="143692"/>
                  </a:lnTo>
                  <a:lnTo>
                    <a:pt x="22074" y="119969"/>
                  </a:lnTo>
                  <a:lnTo>
                    <a:pt x="16243" y="90944"/>
                  </a:lnTo>
                  <a:lnTo>
                    <a:pt x="22074" y="61936"/>
                  </a:lnTo>
                  <a:lnTo>
                    <a:pt x="37965" y="38225"/>
                  </a:lnTo>
                  <a:lnTo>
                    <a:pt x="61511" y="22227"/>
                  </a:lnTo>
                  <a:lnTo>
                    <a:pt x="90309" y="16357"/>
                  </a:lnTo>
                  <a:lnTo>
                    <a:pt x="138963" y="16357"/>
                  </a:lnTo>
                  <a:lnTo>
                    <a:pt x="125423" y="7157"/>
                  </a:lnTo>
                  <a:lnTo>
                    <a:pt x="90309" y="0"/>
                  </a:lnTo>
                  <a:close/>
                </a:path>
                <a:path w="446404" h="408939">
                  <a:moveTo>
                    <a:pt x="81889" y="114414"/>
                  </a:moveTo>
                  <a:lnTo>
                    <a:pt x="76314" y="114452"/>
                  </a:lnTo>
                  <a:lnTo>
                    <a:pt x="67932" y="121259"/>
                  </a:lnTo>
                  <a:lnTo>
                    <a:pt x="66700" y="126733"/>
                  </a:lnTo>
                  <a:lnTo>
                    <a:pt x="69380" y="130086"/>
                  </a:lnTo>
                  <a:lnTo>
                    <a:pt x="93065" y="160312"/>
                  </a:lnTo>
                  <a:lnTo>
                    <a:pt x="93560" y="160731"/>
                  </a:lnTo>
                  <a:lnTo>
                    <a:pt x="93560" y="165468"/>
                  </a:lnTo>
                  <a:lnTo>
                    <a:pt x="91401" y="165569"/>
                  </a:lnTo>
                  <a:lnTo>
                    <a:pt x="141408" y="165569"/>
                  </a:lnTo>
                  <a:lnTo>
                    <a:pt x="145317" y="161937"/>
                  </a:lnTo>
                  <a:lnTo>
                    <a:pt x="113055" y="161937"/>
                  </a:lnTo>
                  <a:lnTo>
                    <a:pt x="113055" y="129235"/>
                  </a:lnTo>
                  <a:lnTo>
                    <a:pt x="93560" y="129235"/>
                  </a:lnTo>
                  <a:lnTo>
                    <a:pt x="84569" y="117767"/>
                  </a:lnTo>
                  <a:lnTo>
                    <a:pt x="81889" y="114414"/>
                  </a:lnTo>
                  <a:close/>
                </a:path>
                <a:path w="446404" h="408939">
                  <a:moveTo>
                    <a:pt x="138963" y="16357"/>
                  </a:moveTo>
                  <a:lnTo>
                    <a:pt x="90309" y="16357"/>
                  </a:lnTo>
                  <a:lnTo>
                    <a:pt x="119105" y="22227"/>
                  </a:lnTo>
                  <a:lnTo>
                    <a:pt x="142647" y="38225"/>
                  </a:lnTo>
                  <a:lnTo>
                    <a:pt x="158534" y="61936"/>
                  </a:lnTo>
                  <a:lnTo>
                    <a:pt x="164363" y="90944"/>
                  </a:lnTo>
                  <a:lnTo>
                    <a:pt x="160529" y="114663"/>
                  </a:lnTo>
                  <a:lnTo>
                    <a:pt x="149863" y="135242"/>
                  </a:lnTo>
                  <a:lnTo>
                    <a:pt x="133620" y="151420"/>
                  </a:lnTo>
                  <a:lnTo>
                    <a:pt x="113055" y="161937"/>
                  </a:lnTo>
                  <a:lnTo>
                    <a:pt x="145317" y="161937"/>
                  </a:lnTo>
                  <a:lnTo>
                    <a:pt x="161396" y="146999"/>
                  </a:lnTo>
                  <a:lnTo>
                    <a:pt x="175522" y="121097"/>
                  </a:lnTo>
                  <a:lnTo>
                    <a:pt x="180619" y="90944"/>
                  </a:lnTo>
                  <a:lnTo>
                    <a:pt x="173509" y="55576"/>
                  </a:lnTo>
                  <a:lnTo>
                    <a:pt x="154133" y="26665"/>
                  </a:lnTo>
                  <a:lnTo>
                    <a:pt x="138963" y="16357"/>
                  </a:lnTo>
                  <a:close/>
                </a:path>
                <a:path w="446404" h="408939">
                  <a:moveTo>
                    <a:pt x="108686" y="90944"/>
                  </a:moveTo>
                  <a:lnTo>
                    <a:pt x="97916" y="90944"/>
                  </a:lnTo>
                  <a:lnTo>
                    <a:pt x="93560" y="95351"/>
                  </a:lnTo>
                  <a:lnTo>
                    <a:pt x="93560" y="129235"/>
                  </a:lnTo>
                  <a:lnTo>
                    <a:pt x="113055" y="129235"/>
                  </a:lnTo>
                  <a:lnTo>
                    <a:pt x="113055" y="95351"/>
                  </a:lnTo>
                  <a:lnTo>
                    <a:pt x="108686" y="90944"/>
                  </a:lnTo>
                  <a:close/>
                </a:path>
                <a:path w="446404" h="408939">
                  <a:moveTo>
                    <a:pt x="352072" y="49745"/>
                  </a:moveTo>
                  <a:lnTo>
                    <a:pt x="318325" y="49745"/>
                  </a:lnTo>
                  <a:lnTo>
                    <a:pt x="329413" y="52005"/>
                  </a:lnTo>
                  <a:lnTo>
                    <a:pt x="338477" y="58164"/>
                  </a:lnTo>
                  <a:lnTo>
                    <a:pt x="344593" y="67292"/>
                  </a:lnTo>
                  <a:lnTo>
                    <a:pt x="346836" y="78460"/>
                  </a:lnTo>
                  <a:lnTo>
                    <a:pt x="344593" y="89628"/>
                  </a:lnTo>
                  <a:lnTo>
                    <a:pt x="338477" y="98756"/>
                  </a:lnTo>
                  <a:lnTo>
                    <a:pt x="329413" y="104915"/>
                  </a:lnTo>
                  <a:lnTo>
                    <a:pt x="318325" y="107175"/>
                  </a:lnTo>
                  <a:lnTo>
                    <a:pt x="352678" y="107175"/>
                  </a:lnTo>
                  <a:lnTo>
                    <a:pt x="353082" y="106816"/>
                  </a:lnTo>
                  <a:lnTo>
                    <a:pt x="360433" y="93763"/>
                  </a:lnTo>
                  <a:lnTo>
                    <a:pt x="363092" y="78460"/>
                  </a:lnTo>
                  <a:lnTo>
                    <a:pt x="359569" y="60932"/>
                  </a:lnTo>
                  <a:lnTo>
                    <a:pt x="352072" y="49745"/>
                  </a:lnTo>
                  <a:close/>
                </a:path>
              </a:pathLst>
            </a:custGeom>
            <a:solidFill>
              <a:srgbClr val="0950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3" name="object 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3545803" y="3130319"/>
              <a:ext cx="190299" cy="155981"/>
            </a:xfrm>
            <a:prstGeom prst="rect">
              <a:avLst/>
            </a:prstGeom>
          </p:spPr>
        </p:pic>
        <p:pic>
          <p:nvPicPr>
            <p:cNvPr id="56" name="object 5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610648" y="2960968"/>
              <a:ext cx="63842" cy="89636"/>
            </a:xfrm>
            <a:prstGeom prst="rect">
              <a:avLst/>
            </a:prstGeom>
          </p:spPr>
        </p:pic>
      </p:grpSp>
      <p:sp>
        <p:nvSpPr>
          <p:cNvPr id="60" name="object 20"/>
          <p:cNvSpPr txBox="1"/>
          <p:nvPr/>
        </p:nvSpPr>
        <p:spPr>
          <a:xfrm>
            <a:off x="5310158" y="5881613"/>
            <a:ext cx="622038" cy="371897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R="5080"/>
            <a:r>
              <a:rPr sz="1100" dirty="0" err="1"/>
              <a:t>близость</a:t>
            </a:r>
            <a:r>
              <a:rPr sz="1100" dirty="0"/>
              <a:t> к </a:t>
            </a:r>
            <a:r>
              <a:rPr sz="1100" dirty="0" err="1"/>
              <a:t>Москве</a:t>
            </a:r>
            <a:endParaRPr sz="1100" dirty="0"/>
          </a:p>
        </p:txBody>
      </p:sp>
      <p:sp>
        <p:nvSpPr>
          <p:cNvPr id="62" name="object 21"/>
          <p:cNvSpPr/>
          <p:nvPr/>
        </p:nvSpPr>
        <p:spPr>
          <a:xfrm>
            <a:off x="4941288" y="5937360"/>
            <a:ext cx="288000" cy="252000"/>
          </a:xfrm>
          <a:custGeom>
            <a:avLst/>
            <a:gdLst/>
            <a:ahLst/>
            <a:cxnLst/>
            <a:rect l="l" t="t" r="r" b="b"/>
            <a:pathLst>
              <a:path w="393700" h="320039">
                <a:moveTo>
                  <a:pt x="115169" y="0"/>
                </a:moveTo>
                <a:lnTo>
                  <a:pt x="105075" y="0"/>
                </a:lnTo>
                <a:lnTo>
                  <a:pt x="95044" y="1269"/>
                </a:lnTo>
                <a:lnTo>
                  <a:pt x="56172" y="16509"/>
                </a:lnTo>
                <a:lnTo>
                  <a:pt x="24655" y="44449"/>
                </a:lnTo>
                <a:lnTo>
                  <a:pt x="18376" y="52069"/>
                </a:lnTo>
                <a:lnTo>
                  <a:pt x="12677" y="62229"/>
                </a:lnTo>
                <a:lnTo>
                  <a:pt x="5743" y="77469"/>
                </a:lnTo>
                <a:lnTo>
                  <a:pt x="4803" y="82549"/>
                </a:lnTo>
                <a:lnTo>
                  <a:pt x="3355" y="86359"/>
                </a:lnTo>
                <a:lnTo>
                  <a:pt x="2428" y="90169"/>
                </a:lnTo>
                <a:lnTo>
                  <a:pt x="79" y="105409"/>
                </a:lnTo>
                <a:lnTo>
                  <a:pt x="0" y="121919"/>
                </a:lnTo>
                <a:lnTo>
                  <a:pt x="2068" y="137159"/>
                </a:lnTo>
                <a:lnTo>
                  <a:pt x="6162" y="152399"/>
                </a:lnTo>
                <a:lnTo>
                  <a:pt x="9641" y="161289"/>
                </a:lnTo>
                <a:lnTo>
                  <a:pt x="13593" y="170179"/>
                </a:lnTo>
                <a:lnTo>
                  <a:pt x="17833" y="180339"/>
                </a:lnTo>
                <a:lnTo>
                  <a:pt x="22177" y="189229"/>
                </a:lnTo>
                <a:lnTo>
                  <a:pt x="24171" y="191769"/>
                </a:lnTo>
                <a:lnTo>
                  <a:pt x="25974" y="195579"/>
                </a:lnTo>
                <a:lnTo>
                  <a:pt x="48288" y="233679"/>
                </a:lnTo>
                <a:lnTo>
                  <a:pt x="75860" y="274319"/>
                </a:lnTo>
                <a:lnTo>
                  <a:pt x="105286" y="313689"/>
                </a:lnTo>
                <a:lnTo>
                  <a:pt x="107597" y="316229"/>
                </a:lnTo>
                <a:lnTo>
                  <a:pt x="109223" y="318769"/>
                </a:lnTo>
                <a:lnTo>
                  <a:pt x="112779" y="320039"/>
                </a:lnTo>
                <a:lnTo>
                  <a:pt x="117033" y="320039"/>
                </a:lnTo>
                <a:lnTo>
                  <a:pt x="119954" y="318769"/>
                </a:lnTo>
                <a:lnTo>
                  <a:pt x="122431" y="314959"/>
                </a:lnTo>
                <a:lnTo>
                  <a:pt x="126614" y="309879"/>
                </a:lnTo>
                <a:lnTo>
                  <a:pt x="130856" y="304799"/>
                </a:lnTo>
                <a:lnTo>
                  <a:pt x="135594" y="298449"/>
                </a:lnTo>
                <a:lnTo>
                  <a:pt x="114468" y="298449"/>
                </a:lnTo>
                <a:lnTo>
                  <a:pt x="93703" y="270509"/>
                </a:lnTo>
                <a:lnTo>
                  <a:pt x="82216" y="253999"/>
                </a:lnTo>
                <a:lnTo>
                  <a:pt x="76788" y="246379"/>
                </a:lnTo>
                <a:lnTo>
                  <a:pt x="71534" y="238759"/>
                </a:lnTo>
                <a:lnTo>
                  <a:pt x="66513" y="229869"/>
                </a:lnTo>
                <a:lnTo>
                  <a:pt x="59845" y="219709"/>
                </a:lnTo>
                <a:lnTo>
                  <a:pt x="54648" y="212089"/>
                </a:lnTo>
                <a:lnTo>
                  <a:pt x="49574" y="203199"/>
                </a:lnTo>
                <a:lnTo>
                  <a:pt x="44743" y="195579"/>
                </a:lnTo>
                <a:lnTo>
                  <a:pt x="40274" y="186689"/>
                </a:lnTo>
                <a:lnTo>
                  <a:pt x="38179" y="182879"/>
                </a:lnTo>
                <a:lnTo>
                  <a:pt x="36350" y="180339"/>
                </a:lnTo>
                <a:lnTo>
                  <a:pt x="34890" y="176529"/>
                </a:lnTo>
                <a:lnTo>
                  <a:pt x="30060" y="167639"/>
                </a:lnTo>
                <a:lnTo>
                  <a:pt x="25812" y="157479"/>
                </a:lnTo>
                <a:lnTo>
                  <a:pt x="22188" y="147319"/>
                </a:lnTo>
                <a:lnTo>
                  <a:pt x="19230" y="137159"/>
                </a:lnTo>
                <a:lnTo>
                  <a:pt x="17859" y="133349"/>
                </a:lnTo>
                <a:lnTo>
                  <a:pt x="17224" y="128269"/>
                </a:lnTo>
                <a:lnTo>
                  <a:pt x="16716" y="124459"/>
                </a:lnTo>
                <a:lnTo>
                  <a:pt x="22240" y="81279"/>
                </a:lnTo>
                <a:lnTo>
                  <a:pt x="44996" y="45719"/>
                </a:lnTo>
                <a:lnTo>
                  <a:pt x="80510" y="22859"/>
                </a:lnTo>
                <a:lnTo>
                  <a:pt x="124310" y="16509"/>
                </a:lnTo>
                <a:lnTo>
                  <a:pt x="173132" y="16509"/>
                </a:lnTo>
                <a:lnTo>
                  <a:pt x="168814" y="13969"/>
                </a:lnTo>
                <a:lnTo>
                  <a:pt x="159821" y="8889"/>
                </a:lnTo>
                <a:lnTo>
                  <a:pt x="150472" y="6349"/>
                </a:lnTo>
                <a:lnTo>
                  <a:pt x="140465" y="2539"/>
                </a:lnTo>
                <a:lnTo>
                  <a:pt x="135423" y="2539"/>
                </a:lnTo>
                <a:lnTo>
                  <a:pt x="130406" y="1269"/>
                </a:lnTo>
                <a:lnTo>
                  <a:pt x="125339" y="1269"/>
                </a:lnTo>
                <a:lnTo>
                  <a:pt x="115169" y="0"/>
                </a:lnTo>
                <a:close/>
              </a:path>
              <a:path w="393700" h="320039">
                <a:moveTo>
                  <a:pt x="315534" y="303529"/>
                </a:moveTo>
                <a:lnTo>
                  <a:pt x="181371" y="303529"/>
                </a:lnTo>
                <a:lnTo>
                  <a:pt x="179441" y="304799"/>
                </a:lnTo>
                <a:lnTo>
                  <a:pt x="180051" y="309879"/>
                </a:lnTo>
                <a:lnTo>
                  <a:pt x="180165" y="320039"/>
                </a:lnTo>
                <a:lnTo>
                  <a:pt x="329733" y="320039"/>
                </a:lnTo>
                <a:lnTo>
                  <a:pt x="354145" y="312419"/>
                </a:lnTo>
                <a:lnTo>
                  <a:pt x="364089" y="304799"/>
                </a:lnTo>
                <a:lnTo>
                  <a:pt x="320386" y="304799"/>
                </a:lnTo>
                <a:lnTo>
                  <a:pt x="315534" y="303529"/>
                </a:lnTo>
                <a:close/>
              </a:path>
              <a:path w="393700" h="320039">
                <a:moveTo>
                  <a:pt x="311330" y="123189"/>
                </a:moveTo>
                <a:lnTo>
                  <a:pt x="271783" y="123189"/>
                </a:lnTo>
                <a:lnTo>
                  <a:pt x="260364" y="125729"/>
                </a:lnTo>
                <a:lnTo>
                  <a:pt x="250682" y="130809"/>
                </a:lnTo>
                <a:lnTo>
                  <a:pt x="243276" y="138429"/>
                </a:lnTo>
                <a:lnTo>
                  <a:pt x="238686" y="148589"/>
                </a:lnTo>
                <a:lnTo>
                  <a:pt x="237750" y="156209"/>
                </a:lnTo>
                <a:lnTo>
                  <a:pt x="238402" y="162559"/>
                </a:lnTo>
                <a:lnTo>
                  <a:pt x="264201" y="189229"/>
                </a:lnTo>
                <a:lnTo>
                  <a:pt x="325052" y="189229"/>
                </a:lnTo>
                <a:lnTo>
                  <a:pt x="335814" y="191769"/>
                </a:lnTo>
                <a:lnTo>
                  <a:pt x="370332" y="219709"/>
                </a:lnTo>
                <a:lnTo>
                  <a:pt x="376862" y="240029"/>
                </a:lnTo>
                <a:lnTo>
                  <a:pt x="376697" y="251459"/>
                </a:lnTo>
                <a:lnTo>
                  <a:pt x="357571" y="289559"/>
                </a:lnTo>
                <a:lnTo>
                  <a:pt x="329758" y="303529"/>
                </a:lnTo>
                <a:lnTo>
                  <a:pt x="325186" y="303529"/>
                </a:lnTo>
                <a:lnTo>
                  <a:pt x="320386" y="304799"/>
                </a:lnTo>
                <a:lnTo>
                  <a:pt x="364089" y="304799"/>
                </a:lnTo>
                <a:lnTo>
                  <a:pt x="374032" y="297179"/>
                </a:lnTo>
                <a:lnTo>
                  <a:pt x="387720" y="275589"/>
                </a:lnTo>
                <a:lnTo>
                  <a:pt x="393538" y="251459"/>
                </a:lnTo>
                <a:lnTo>
                  <a:pt x="392991" y="236219"/>
                </a:lnTo>
                <a:lnTo>
                  <a:pt x="375846" y="196849"/>
                </a:lnTo>
                <a:lnTo>
                  <a:pt x="341257" y="175259"/>
                </a:lnTo>
                <a:lnTo>
                  <a:pt x="331346" y="172719"/>
                </a:lnTo>
                <a:lnTo>
                  <a:pt x="266157" y="172719"/>
                </a:lnTo>
                <a:lnTo>
                  <a:pt x="264379" y="171449"/>
                </a:lnTo>
                <a:lnTo>
                  <a:pt x="260784" y="170179"/>
                </a:lnTo>
                <a:lnTo>
                  <a:pt x="258130" y="167639"/>
                </a:lnTo>
                <a:lnTo>
                  <a:pt x="256530" y="163829"/>
                </a:lnTo>
                <a:lnTo>
                  <a:pt x="254311" y="156209"/>
                </a:lnTo>
                <a:lnTo>
                  <a:pt x="255812" y="148589"/>
                </a:lnTo>
                <a:lnTo>
                  <a:pt x="260438" y="143509"/>
                </a:lnTo>
                <a:lnTo>
                  <a:pt x="267592" y="139699"/>
                </a:lnTo>
                <a:lnTo>
                  <a:pt x="311673" y="139699"/>
                </a:lnTo>
                <a:lnTo>
                  <a:pt x="311470" y="134619"/>
                </a:lnTo>
                <a:lnTo>
                  <a:pt x="311330" y="123189"/>
                </a:lnTo>
                <a:close/>
              </a:path>
              <a:path w="393700" h="320039">
                <a:moveTo>
                  <a:pt x="173132" y="16509"/>
                </a:moveTo>
                <a:lnTo>
                  <a:pt x="124310" y="16509"/>
                </a:lnTo>
                <a:lnTo>
                  <a:pt x="128463" y="17779"/>
                </a:lnTo>
                <a:lnTo>
                  <a:pt x="132667" y="17779"/>
                </a:lnTo>
                <a:lnTo>
                  <a:pt x="136629" y="19049"/>
                </a:lnTo>
                <a:lnTo>
                  <a:pt x="147031" y="21589"/>
                </a:lnTo>
                <a:lnTo>
                  <a:pt x="156856" y="26669"/>
                </a:lnTo>
                <a:lnTo>
                  <a:pt x="166120" y="31749"/>
                </a:lnTo>
                <a:lnTo>
                  <a:pt x="174844" y="38099"/>
                </a:lnTo>
                <a:lnTo>
                  <a:pt x="177980" y="39369"/>
                </a:lnTo>
                <a:lnTo>
                  <a:pt x="205108" y="77469"/>
                </a:lnTo>
                <a:lnTo>
                  <a:pt x="206771" y="80009"/>
                </a:lnTo>
                <a:lnTo>
                  <a:pt x="208308" y="83819"/>
                </a:lnTo>
                <a:lnTo>
                  <a:pt x="208943" y="87629"/>
                </a:lnTo>
                <a:lnTo>
                  <a:pt x="212089" y="101599"/>
                </a:lnTo>
                <a:lnTo>
                  <a:pt x="208092" y="143509"/>
                </a:lnTo>
                <a:lnTo>
                  <a:pt x="201491" y="161289"/>
                </a:lnTo>
                <a:lnTo>
                  <a:pt x="198770" y="167639"/>
                </a:lnTo>
                <a:lnTo>
                  <a:pt x="179831" y="203199"/>
                </a:lnTo>
                <a:lnTo>
                  <a:pt x="159118" y="236219"/>
                </a:lnTo>
                <a:lnTo>
                  <a:pt x="129846" y="278129"/>
                </a:lnTo>
                <a:lnTo>
                  <a:pt x="114468" y="298449"/>
                </a:lnTo>
                <a:lnTo>
                  <a:pt x="135594" y="298449"/>
                </a:lnTo>
                <a:lnTo>
                  <a:pt x="139385" y="293369"/>
                </a:lnTo>
                <a:lnTo>
                  <a:pt x="173154" y="245109"/>
                </a:lnTo>
                <a:lnTo>
                  <a:pt x="181694" y="231139"/>
                </a:lnTo>
                <a:lnTo>
                  <a:pt x="190120" y="218439"/>
                </a:lnTo>
                <a:lnTo>
                  <a:pt x="212454" y="177799"/>
                </a:lnTo>
                <a:lnTo>
                  <a:pt x="226952" y="137159"/>
                </a:lnTo>
                <a:lnTo>
                  <a:pt x="227218" y="137159"/>
                </a:lnTo>
                <a:lnTo>
                  <a:pt x="227409" y="135889"/>
                </a:lnTo>
                <a:lnTo>
                  <a:pt x="229517" y="119379"/>
                </a:lnTo>
                <a:lnTo>
                  <a:pt x="229158" y="107949"/>
                </a:lnTo>
                <a:lnTo>
                  <a:pt x="217198" y="63499"/>
                </a:lnTo>
                <a:lnTo>
                  <a:pt x="194376" y="31749"/>
                </a:lnTo>
                <a:lnTo>
                  <a:pt x="185727" y="25399"/>
                </a:lnTo>
                <a:lnTo>
                  <a:pt x="177451" y="19049"/>
                </a:lnTo>
                <a:lnTo>
                  <a:pt x="173132" y="16509"/>
                </a:lnTo>
                <a:close/>
              </a:path>
              <a:path w="393700" h="320039">
                <a:moveTo>
                  <a:pt x="120090" y="49529"/>
                </a:moveTo>
                <a:lnTo>
                  <a:pt x="108918" y="49529"/>
                </a:lnTo>
                <a:lnTo>
                  <a:pt x="95977" y="52069"/>
                </a:lnTo>
                <a:lnTo>
                  <a:pt x="89690" y="54609"/>
                </a:lnTo>
                <a:lnTo>
                  <a:pt x="85283" y="55879"/>
                </a:lnTo>
                <a:lnTo>
                  <a:pt x="57971" y="82549"/>
                </a:lnTo>
                <a:lnTo>
                  <a:pt x="49020" y="115569"/>
                </a:lnTo>
                <a:lnTo>
                  <a:pt x="48834" y="118109"/>
                </a:lnTo>
                <a:lnTo>
                  <a:pt x="66741" y="160019"/>
                </a:lnTo>
                <a:lnTo>
                  <a:pt x="100460" y="179069"/>
                </a:lnTo>
                <a:lnTo>
                  <a:pt x="113541" y="180339"/>
                </a:lnTo>
                <a:lnTo>
                  <a:pt x="118887" y="180339"/>
                </a:lnTo>
                <a:lnTo>
                  <a:pt x="134756" y="177799"/>
                </a:lnTo>
                <a:lnTo>
                  <a:pt x="148643" y="171449"/>
                </a:lnTo>
                <a:lnTo>
                  <a:pt x="157595" y="163829"/>
                </a:lnTo>
                <a:lnTo>
                  <a:pt x="106410" y="163829"/>
                </a:lnTo>
                <a:lnTo>
                  <a:pt x="96345" y="161289"/>
                </a:lnTo>
                <a:lnTo>
                  <a:pt x="67042" y="128269"/>
                </a:lnTo>
                <a:lnTo>
                  <a:pt x="65362" y="114299"/>
                </a:lnTo>
                <a:lnTo>
                  <a:pt x="67460" y="101599"/>
                </a:lnTo>
                <a:lnTo>
                  <a:pt x="73320" y="88899"/>
                </a:lnTo>
                <a:lnTo>
                  <a:pt x="86018" y="74929"/>
                </a:lnTo>
                <a:lnTo>
                  <a:pt x="102293" y="67309"/>
                </a:lnTo>
                <a:lnTo>
                  <a:pt x="120195" y="66039"/>
                </a:lnTo>
                <a:lnTo>
                  <a:pt x="158217" y="66039"/>
                </a:lnTo>
                <a:lnTo>
                  <a:pt x="151031" y="59689"/>
                </a:lnTo>
                <a:lnTo>
                  <a:pt x="141138" y="54609"/>
                </a:lnTo>
                <a:lnTo>
                  <a:pt x="120090" y="49529"/>
                </a:lnTo>
                <a:close/>
              </a:path>
              <a:path w="393700" h="320039">
                <a:moveTo>
                  <a:pt x="158217" y="66039"/>
                </a:moveTo>
                <a:lnTo>
                  <a:pt x="120195" y="66039"/>
                </a:lnTo>
                <a:lnTo>
                  <a:pt x="137772" y="71119"/>
                </a:lnTo>
                <a:lnTo>
                  <a:pt x="138433" y="72389"/>
                </a:lnTo>
                <a:lnTo>
                  <a:pt x="139626" y="72389"/>
                </a:lnTo>
                <a:lnTo>
                  <a:pt x="142916" y="74929"/>
                </a:lnTo>
                <a:lnTo>
                  <a:pt x="145697" y="76199"/>
                </a:lnTo>
                <a:lnTo>
                  <a:pt x="163477" y="118109"/>
                </a:lnTo>
                <a:lnTo>
                  <a:pt x="161452" y="129539"/>
                </a:lnTo>
                <a:lnTo>
                  <a:pt x="133365" y="161289"/>
                </a:lnTo>
                <a:lnTo>
                  <a:pt x="125822" y="163829"/>
                </a:lnTo>
                <a:lnTo>
                  <a:pt x="157595" y="163829"/>
                </a:lnTo>
                <a:lnTo>
                  <a:pt x="179642" y="123189"/>
                </a:lnTo>
                <a:lnTo>
                  <a:pt x="180470" y="114299"/>
                </a:lnTo>
                <a:lnTo>
                  <a:pt x="178920" y="100329"/>
                </a:lnTo>
                <a:lnTo>
                  <a:pt x="175812" y="91439"/>
                </a:lnTo>
                <a:lnTo>
                  <a:pt x="171588" y="82549"/>
                </a:lnTo>
                <a:lnTo>
                  <a:pt x="166213" y="74929"/>
                </a:lnTo>
                <a:lnTo>
                  <a:pt x="159654" y="67309"/>
                </a:lnTo>
                <a:lnTo>
                  <a:pt x="158217" y="66039"/>
                </a:lnTo>
                <a:close/>
              </a:path>
              <a:path w="393700" h="320039">
                <a:moveTo>
                  <a:pt x="355996" y="1269"/>
                </a:moveTo>
                <a:lnTo>
                  <a:pt x="344597" y="1269"/>
                </a:lnTo>
                <a:lnTo>
                  <a:pt x="334514" y="2539"/>
                </a:lnTo>
                <a:lnTo>
                  <a:pt x="299056" y="30479"/>
                </a:lnTo>
                <a:lnTo>
                  <a:pt x="295633" y="58419"/>
                </a:lnTo>
                <a:lnTo>
                  <a:pt x="295824" y="58419"/>
                </a:lnTo>
                <a:lnTo>
                  <a:pt x="300552" y="71119"/>
                </a:lnTo>
                <a:lnTo>
                  <a:pt x="319674" y="107949"/>
                </a:lnTo>
                <a:lnTo>
                  <a:pt x="343804" y="140969"/>
                </a:lnTo>
                <a:lnTo>
                  <a:pt x="350396" y="137159"/>
                </a:lnTo>
                <a:lnTo>
                  <a:pt x="351094" y="135889"/>
                </a:lnTo>
                <a:lnTo>
                  <a:pt x="351539" y="134619"/>
                </a:lnTo>
                <a:lnTo>
                  <a:pt x="362007" y="119379"/>
                </a:lnTo>
                <a:lnTo>
                  <a:pt x="365825" y="113029"/>
                </a:lnTo>
                <a:lnTo>
                  <a:pt x="342204" y="113029"/>
                </a:lnTo>
                <a:lnTo>
                  <a:pt x="333898" y="99059"/>
                </a:lnTo>
                <a:lnTo>
                  <a:pt x="312753" y="57149"/>
                </a:lnTo>
                <a:lnTo>
                  <a:pt x="312181" y="55879"/>
                </a:lnTo>
                <a:lnTo>
                  <a:pt x="311965" y="53339"/>
                </a:lnTo>
                <a:lnTo>
                  <a:pt x="312052" y="44449"/>
                </a:lnTo>
                <a:lnTo>
                  <a:pt x="313613" y="38099"/>
                </a:lnTo>
                <a:lnTo>
                  <a:pt x="339214" y="16509"/>
                </a:lnTo>
                <a:lnTo>
                  <a:pt x="379586" y="16509"/>
                </a:lnTo>
                <a:lnTo>
                  <a:pt x="377374" y="13969"/>
                </a:lnTo>
                <a:lnTo>
                  <a:pt x="367615" y="6349"/>
                </a:lnTo>
                <a:lnTo>
                  <a:pt x="355996" y="1269"/>
                </a:lnTo>
                <a:close/>
              </a:path>
              <a:path w="393700" h="320039">
                <a:moveTo>
                  <a:pt x="379586" y="16509"/>
                </a:moveTo>
                <a:lnTo>
                  <a:pt x="346916" y="16509"/>
                </a:lnTo>
                <a:lnTo>
                  <a:pt x="355761" y="19049"/>
                </a:lnTo>
                <a:lnTo>
                  <a:pt x="364023" y="22859"/>
                </a:lnTo>
                <a:lnTo>
                  <a:pt x="370780" y="30479"/>
                </a:lnTo>
                <a:lnTo>
                  <a:pt x="375110" y="38099"/>
                </a:lnTo>
                <a:lnTo>
                  <a:pt x="375681" y="39369"/>
                </a:lnTo>
                <a:lnTo>
                  <a:pt x="376583" y="41909"/>
                </a:lnTo>
                <a:lnTo>
                  <a:pt x="376583" y="44449"/>
                </a:lnTo>
                <a:lnTo>
                  <a:pt x="377497" y="49529"/>
                </a:lnTo>
                <a:lnTo>
                  <a:pt x="377510" y="54609"/>
                </a:lnTo>
                <a:lnTo>
                  <a:pt x="375275" y="59689"/>
                </a:lnTo>
                <a:lnTo>
                  <a:pt x="373916" y="66039"/>
                </a:lnTo>
                <a:lnTo>
                  <a:pt x="371249" y="69849"/>
                </a:lnTo>
                <a:lnTo>
                  <a:pt x="368976" y="74929"/>
                </a:lnTo>
                <a:lnTo>
                  <a:pt x="364260" y="83819"/>
                </a:lnTo>
                <a:lnTo>
                  <a:pt x="359254" y="92709"/>
                </a:lnTo>
                <a:lnTo>
                  <a:pt x="353981" y="101599"/>
                </a:lnTo>
                <a:lnTo>
                  <a:pt x="348465" y="110489"/>
                </a:lnTo>
                <a:lnTo>
                  <a:pt x="346573" y="113029"/>
                </a:lnTo>
                <a:lnTo>
                  <a:pt x="365825" y="113029"/>
                </a:lnTo>
                <a:lnTo>
                  <a:pt x="389448" y="68579"/>
                </a:lnTo>
                <a:lnTo>
                  <a:pt x="393633" y="52069"/>
                </a:lnTo>
                <a:lnTo>
                  <a:pt x="393063" y="41909"/>
                </a:lnTo>
                <a:lnTo>
                  <a:pt x="390693" y="33019"/>
                </a:lnTo>
                <a:lnTo>
                  <a:pt x="385118" y="22859"/>
                </a:lnTo>
                <a:lnTo>
                  <a:pt x="379586" y="16509"/>
                </a:lnTo>
                <a:close/>
              </a:path>
            </a:pathLst>
          </a:custGeom>
          <a:solidFill>
            <a:srgbClr val="04509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Прямоугольник 62"/>
          <p:cNvSpPr/>
          <p:nvPr/>
        </p:nvSpPr>
        <p:spPr>
          <a:xfrm>
            <a:off x="6218187" y="5863814"/>
            <a:ext cx="2925816" cy="5175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R="5080">
              <a:lnSpc>
                <a:spcPts val="1100"/>
              </a:lnSpc>
            </a:pPr>
            <a:r>
              <a:rPr lang="ru-RU" sz="1100" dirty="0"/>
              <a:t>пересечение основных автомобильных, железнодорожных, водных и воздушных путей, магистральных  </a:t>
            </a:r>
            <a:r>
              <a:rPr lang="ru-RU" sz="1100" dirty="0" err="1"/>
              <a:t>нефте</a:t>
            </a:r>
            <a:r>
              <a:rPr lang="ru-RU" sz="1100" dirty="0"/>
              <a:t>- и газопроводов</a:t>
            </a:r>
          </a:p>
        </p:txBody>
      </p:sp>
      <p:sp>
        <p:nvSpPr>
          <p:cNvPr id="65" name="TextBox 64"/>
          <p:cNvSpPr txBox="1"/>
          <p:nvPr/>
        </p:nvSpPr>
        <p:spPr>
          <a:xfrm>
            <a:off x="4788024" y="3284984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err="1" smtClean="0"/>
              <a:t>Курбское</a:t>
            </a:r>
            <a:r>
              <a:rPr lang="ru-RU" sz="800" b="1" dirty="0" smtClean="0"/>
              <a:t> с.п.</a:t>
            </a:r>
          </a:p>
          <a:p>
            <a:pPr algn="ctr"/>
            <a:r>
              <a:rPr lang="ru-RU" sz="800" b="1" dirty="0" smtClean="0"/>
              <a:t>477,1 кв.км</a:t>
            </a:r>
          </a:p>
        </p:txBody>
      </p:sp>
      <p:cxnSp>
        <p:nvCxnSpPr>
          <p:cNvPr id="71" name="Прямая соединительная линия 70"/>
          <p:cNvCxnSpPr/>
          <p:nvPr/>
        </p:nvCxnSpPr>
        <p:spPr>
          <a:xfrm>
            <a:off x="5436096" y="3573016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3" name="Прямая соединительная линия 72"/>
          <p:cNvCxnSpPr/>
          <p:nvPr/>
        </p:nvCxnSpPr>
        <p:spPr>
          <a:xfrm>
            <a:off x="5004048" y="3573016"/>
            <a:ext cx="4320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5292080" y="2852936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err="1" smtClean="0"/>
              <a:t>Ивняковское</a:t>
            </a:r>
            <a:r>
              <a:rPr lang="ru-RU" sz="800" b="1" smtClean="0"/>
              <a:t> с.п.</a:t>
            </a:r>
            <a:endParaRPr lang="ru-RU" sz="800" b="1" dirty="0" smtClean="0"/>
          </a:p>
          <a:p>
            <a:pPr algn="ctr"/>
            <a:r>
              <a:rPr lang="ru-RU" sz="800" b="1" dirty="0" smtClean="0"/>
              <a:t>233,9 кв.км</a:t>
            </a:r>
          </a:p>
        </p:txBody>
      </p:sp>
      <p:cxnSp>
        <p:nvCxnSpPr>
          <p:cNvPr id="83" name="Прямая соединительная линия 82"/>
          <p:cNvCxnSpPr/>
          <p:nvPr/>
        </p:nvCxnSpPr>
        <p:spPr>
          <a:xfrm>
            <a:off x="5940152" y="3140968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4" name="Прямая соединительная линия 83"/>
          <p:cNvCxnSpPr/>
          <p:nvPr/>
        </p:nvCxnSpPr>
        <p:spPr>
          <a:xfrm>
            <a:off x="5508104" y="3140968"/>
            <a:ext cx="4320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TextBox 84"/>
          <p:cNvSpPr txBox="1"/>
          <p:nvPr/>
        </p:nvSpPr>
        <p:spPr>
          <a:xfrm>
            <a:off x="5508104" y="2420888"/>
            <a:ext cx="108012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Некрасовское с.п.</a:t>
            </a:r>
          </a:p>
          <a:p>
            <a:pPr algn="ctr"/>
            <a:r>
              <a:rPr lang="ru-RU" sz="800" b="1" dirty="0" smtClean="0"/>
              <a:t>43,8 кв.км</a:t>
            </a: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6300192" y="2708920"/>
            <a:ext cx="144016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Прямая соединительная линия 86"/>
          <p:cNvCxnSpPr/>
          <p:nvPr/>
        </p:nvCxnSpPr>
        <p:spPr>
          <a:xfrm>
            <a:off x="5724128" y="2708920"/>
            <a:ext cx="576064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TextBox 87"/>
          <p:cNvSpPr txBox="1"/>
          <p:nvPr/>
        </p:nvSpPr>
        <p:spPr>
          <a:xfrm>
            <a:off x="8100392" y="3573016"/>
            <a:ext cx="10436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г.п. Лесная Поляна</a:t>
            </a:r>
          </a:p>
          <a:p>
            <a:pPr algn="ctr"/>
            <a:r>
              <a:rPr lang="ru-RU" sz="800" b="1" dirty="0" smtClean="0"/>
              <a:t>0,46 кв.км</a:t>
            </a:r>
          </a:p>
        </p:txBody>
      </p:sp>
      <p:cxnSp>
        <p:nvCxnSpPr>
          <p:cNvPr id="89" name="Прямая соединительная линия 88"/>
          <p:cNvCxnSpPr/>
          <p:nvPr/>
        </p:nvCxnSpPr>
        <p:spPr>
          <a:xfrm flipH="1">
            <a:off x="7884368" y="1988840"/>
            <a:ext cx="36004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0" name="Прямая соединительная линия 89"/>
          <p:cNvCxnSpPr/>
          <p:nvPr/>
        </p:nvCxnSpPr>
        <p:spPr>
          <a:xfrm>
            <a:off x="8244408" y="1988840"/>
            <a:ext cx="4320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8" name="TextBox 97"/>
          <p:cNvSpPr txBox="1"/>
          <p:nvPr/>
        </p:nvSpPr>
        <p:spPr>
          <a:xfrm>
            <a:off x="7956376" y="1700808"/>
            <a:ext cx="111561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err="1" smtClean="0"/>
              <a:t>Кузнечихинское</a:t>
            </a:r>
            <a:r>
              <a:rPr lang="ru-RU" sz="800" b="1" dirty="0" smtClean="0"/>
              <a:t> с.п.</a:t>
            </a:r>
          </a:p>
          <a:p>
            <a:pPr algn="ctr"/>
            <a:r>
              <a:rPr lang="ru-RU" sz="800" b="1" dirty="0" smtClean="0"/>
              <a:t>349,5 кв.км</a:t>
            </a:r>
          </a:p>
        </p:txBody>
      </p:sp>
      <p:cxnSp>
        <p:nvCxnSpPr>
          <p:cNvPr id="99" name="Прямая соединительная линия 98"/>
          <p:cNvCxnSpPr/>
          <p:nvPr/>
        </p:nvCxnSpPr>
        <p:spPr>
          <a:xfrm flipH="1">
            <a:off x="8028384" y="3284984"/>
            <a:ext cx="216024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0" name="Прямая соединительная линия 99"/>
          <p:cNvCxnSpPr/>
          <p:nvPr/>
        </p:nvCxnSpPr>
        <p:spPr>
          <a:xfrm>
            <a:off x="8244408" y="3284984"/>
            <a:ext cx="4320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1" name="TextBox 100"/>
          <p:cNvSpPr txBox="1"/>
          <p:nvPr/>
        </p:nvSpPr>
        <p:spPr>
          <a:xfrm>
            <a:off x="8244408" y="5013176"/>
            <a:ext cx="1008112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err="1" smtClean="0"/>
              <a:t>Туношенское</a:t>
            </a:r>
            <a:r>
              <a:rPr lang="ru-RU" sz="800" b="1" dirty="0" smtClean="0"/>
              <a:t> с.п.</a:t>
            </a:r>
          </a:p>
          <a:p>
            <a:pPr algn="ctr"/>
            <a:r>
              <a:rPr lang="ru-RU" sz="800" b="1" dirty="0" smtClean="0"/>
              <a:t>276,0 кв.км</a:t>
            </a:r>
          </a:p>
        </p:txBody>
      </p:sp>
      <p:cxnSp>
        <p:nvCxnSpPr>
          <p:cNvPr id="102" name="Прямая соединительная линия 101"/>
          <p:cNvCxnSpPr/>
          <p:nvPr/>
        </p:nvCxnSpPr>
        <p:spPr>
          <a:xfrm flipH="1" flipV="1">
            <a:off x="8172400" y="5013176"/>
            <a:ext cx="36004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" name="Прямая соединительная линия 102"/>
          <p:cNvCxnSpPr/>
          <p:nvPr/>
        </p:nvCxnSpPr>
        <p:spPr>
          <a:xfrm>
            <a:off x="8532440" y="5301208"/>
            <a:ext cx="4320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5" name="TextBox 104"/>
          <p:cNvSpPr txBox="1"/>
          <p:nvPr/>
        </p:nvSpPr>
        <p:spPr>
          <a:xfrm>
            <a:off x="5436096" y="515719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err="1" smtClean="0"/>
              <a:t>Карабихское</a:t>
            </a:r>
            <a:r>
              <a:rPr lang="ru-RU" sz="800" b="1" dirty="0" smtClean="0"/>
              <a:t> с.п.</a:t>
            </a:r>
          </a:p>
          <a:p>
            <a:pPr algn="ctr"/>
            <a:r>
              <a:rPr lang="ru-RU" sz="800" b="1" dirty="0" smtClean="0"/>
              <a:t>217,1 кв.км</a:t>
            </a:r>
          </a:p>
        </p:txBody>
      </p:sp>
      <p:cxnSp>
        <p:nvCxnSpPr>
          <p:cNvPr id="106" name="Прямая соединительная линия 105"/>
          <p:cNvCxnSpPr/>
          <p:nvPr/>
        </p:nvCxnSpPr>
        <p:spPr>
          <a:xfrm flipH="1">
            <a:off x="6156176" y="5085184"/>
            <a:ext cx="432048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Прямая соединительная линия 106"/>
          <p:cNvCxnSpPr/>
          <p:nvPr/>
        </p:nvCxnSpPr>
        <p:spPr>
          <a:xfrm>
            <a:off x="5724128" y="5445224"/>
            <a:ext cx="4320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8" name="TextBox 107"/>
          <p:cNvSpPr txBox="1"/>
          <p:nvPr/>
        </p:nvSpPr>
        <p:spPr>
          <a:xfrm>
            <a:off x="8100392" y="2996952"/>
            <a:ext cx="93610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800" b="1" dirty="0" smtClean="0"/>
              <a:t>Заволжское с.п.</a:t>
            </a:r>
          </a:p>
          <a:p>
            <a:pPr algn="ctr"/>
            <a:r>
              <a:rPr lang="ru-RU" sz="800" b="1" dirty="0" smtClean="0"/>
              <a:t>317,5 кв.км</a:t>
            </a:r>
          </a:p>
        </p:txBody>
      </p:sp>
      <p:cxnSp>
        <p:nvCxnSpPr>
          <p:cNvPr id="109" name="Прямая соединительная линия 108"/>
          <p:cNvCxnSpPr/>
          <p:nvPr/>
        </p:nvCxnSpPr>
        <p:spPr>
          <a:xfrm flipH="1" flipV="1">
            <a:off x="7236296" y="3573016"/>
            <a:ext cx="1080120" cy="36004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Прямая соединительная линия 109"/>
          <p:cNvCxnSpPr/>
          <p:nvPr/>
        </p:nvCxnSpPr>
        <p:spPr>
          <a:xfrm>
            <a:off x="8316416" y="3933056"/>
            <a:ext cx="432048" cy="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8" name="Прямая соединительная линия 77"/>
          <p:cNvCxnSpPr/>
          <p:nvPr/>
        </p:nvCxnSpPr>
        <p:spPr>
          <a:xfrm>
            <a:off x="620668" y="5703185"/>
            <a:ext cx="4176464" cy="0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Прямоугольник 79"/>
          <p:cNvSpPr/>
          <p:nvPr/>
        </p:nvSpPr>
        <p:spPr>
          <a:xfrm>
            <a:off x="2771800" y="5589240"/>
            <a:ext cx="15841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2200" spc="-150" dirty="0" smtClean="0">
                <a:solidFill>
                  <a:srgbClr val="7030A0"/>
                </a:solidFill>
              </a:rPr>
              <a:t>3,17</a:t>
            </a:r>
            <a:r>
              <a:rPr lang="ru-RU" sz="2800" spc="-150" dirty="0" smtClean="0">
                <a:solidFill>
                  <a:srgbClr val="7030A0"/>
                </a:solidFill>
              </a:rPr>
              <a:t> </a:t>
            </a:r>
            <a:r>
              <a:rPr lang="ru-RU" sz="1100" dirty="0" err="1" smtClean="0">
                <a:solidFill>
                  <a:srgbClr val="7030A0"/>
                </a:solidFill>
              </a:rPr>
              <a:t>кв.м</a:t>
            </a:r>
            <a:endParaRPr lang="ru-RU" sz="2000" spc="-150" dirty="0">
              <a:solidFill>
                <a:srgbClr val="7030A0"/>
              </a:solidFill>
            </a:endParaRPr>
          </a:p>
        </p:txBody>
      </p:sp>
      <p:sp>
        <p:nvSpPr>
          <p:cNvPr id="113" name="Прямоугольник 112"/>
          <p:cNvSpPr/>
          <p:nvPr/>
        </p:nvSpPr>
        <p:spPr>
          <a:xfrm>
            <a:off x="4067944" y="5661248"/>
            <a:ext cx="79854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/>
            <a:r>
              <a:rPr lang="ru-RU" spc="-150" dirty="0" smtClean="0">
                <a:solidFill>
                  <a:srgbClr val="FF0000"/>
                </a:solidFill>
              </a:rPr>
              <a:t>118,0%</a:t>
            </a:r>
            <a:endParaRPr lang="ru-RU" spc="-15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3123003"/>
            <a:ext cx="2786082" cy="7335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</a:rPr>
              <a:t>ЭКОНОМИЧЕСКОЕ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</a:rPr>
              <a:t>РАЗВИТИЕ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2285992"/>
            <a:ext cx="1143008" cy="4129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5400" dirty="0">
                <a:solidFill>
                  <a:schemeClr val="bg1"/>
                </a:solidFill>
              </a:rPr>
              <a:t>01.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929058" y="4071942"/>
            <a:ext cx="250033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>
            <a:off x="4500562" y="1857364"/>
            <a:ext cx="914400" cy="914400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428992" y="3214686"/>
            <a:ext cx="357190" cy="35719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Прямоугольник 74"/>
          <p:cNvSpPr/>
          <p:nvPr/>
        </p:nvSpPr>
        <p:spPr>
          <a:xfrm>
            <a:off x="2" y="1000108"/>
            <a:ext cx="4857752" cy="5857892"/>
          </a:xfrm>
          <a:prstGeom prst="rect">
            <a:avLst/>
          </a:prstGeom>
          <a:solidFill>
            <a:srgbClr val="DDEBFB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4" name="Овал 83"/>
          <p:cNvSpPr/>
          <p:nvPr/>
        </p:nvSpPr>
        <p:spPr>
          <a:xfrm>
            <a:off x="3143240" y="2857496"/>
            <a:ext cx="3481414" cy="3481414"/>
          </a:xfrm>
          <a:prstGeom prst="ellipse">
            <a:avLst/>
          </a:prstGeom>
          <a:noFill/>
          <a:ln w="355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3097121389"/>
              </p:ext>
            </p:extLst>
          </p:nvPr>
        </p:nvGraphicFramePr>
        <p:xfrm>
          <a:off x="5417633" y="2492896"/>
          <a:ext cx="2538743" cy="20004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3" name="Овал 82"/>
          <p:cNvSpPr/>
          <p:nvPr/>
        </p:nvSpPr>
        <p:spPr>
          <a:xfrm>
            <a:off x="4105783" y="3891477"/>
            <a:ext cx="1432500" cy="1432500"/>
          </a:xfrm>
          <a:prstGeom prst="ellipse">
            <a:avLst/>
          </a:prstGeom>
          <a:noFill/>
          <a:ln w="355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230677" y="1071546"/>
            <a:ext cx="4598227" cy="9771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dirty="0">
                <a:solidFill>
                  <a:srgbClr val="0070C0"/>
                </a:solidFill>
              </a:rPr>
              <a:t>ИНВЕСТИЦИОННЫЕ ПРОЕКТЫ </a:t>
            </a:r>
          </a:p>
          <a:p>
            <a:pPr>
              <a:lnSpc>
                <a:spcPts val="2300"/>
              </a:lnSpc>
            </a:pPr>
            <a:r>
              <a:rPr lang="ru-RU" sz="2000" dirty="0">
                <a:solidFill>
                  <a:srgbClr val="0070C0"/>
                </a:solidFill>
              </a:rPr>
              <a:t>В ПРОМЫШЛЕННОСТИ </a:t>
            </a:r>
          </a:p>
          <a:p>
            <a:pPr>
              <a:lnSpc>
                <a:spcPts val="2300"/>
              </a:lnSpc>
            </a:pPr>
            <a:r>
              <a:rPr lang="ru-RU" sz="2000" dirty="0" smtClean="0">
                <a:solidFill>
                  <a:srgbClr val="0070C0"/>
                </a:solidFill>
              </a:rPr>
              <a:t>И СЕЛЬСКОМ ХОЗЯЙСТВЕ</a:t>
            </a:r>
            <a:endParaRPr lang="ru-RU" sz="2000" dirty="0">
              <a:solidFill>
                <a:srgbClr val="0070C0"/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85720" y="2000240"/>
            <a:ext cx="4714908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000" dirty="0" smtClean="0"/>
              <a:t>Строительство и ввод в эксплуатацию второй очереди молочно-товарной фермы на 1</a:t>
            </a:r>
            <a:r>
              <a:rPr lang="en-US" sz="1000" dirty="0" smtClean="0"/>
              <a:t> </a:t>
            </a:r>
            <a:r>
              <a:rPr lang="ru-RU" sz="1000" dirty="0" smtClean="0"/>
              <a:t>180 коров. Приобретение племенных нетелей (ООО «Агромир») </a:t>
            </a:r>
          </a:p>
          <a:p>
            <a:pPr>
              <a:lnSpc>
                <a:spcPts val="1200"/>
              </a:lnSpc>
            </a:pPr>
            <a:r>
              <a:rPr lang="ru-RU" sz="1000" b="1" i="1" dirty="0" smtClean="0">
                <a:solidFill>
                  <a:srgbClr val="7030A0"/>
                </a:solidFill>
              </a:rPr>
              <a:t>Срок </a:t>
            </a:r>
            <a:r>
              <a:rPr lang="ru-RU" sz="1000" b="1" i="1" dirty="0">
                <a:solidFill>
                  <a:srgbClr val="7030A0"/>
                </a:solidFill>
              </a:rPr>
              <a:t>реализации </a:t>
            </a:r>
            <a:r>
              <a:rPr lang="ru-RU" sz="1000" b="1" i="1" dirty="0" smtClean="0">
                <a:solidFill>
                  <a:srgbClr val="7030A0"/>
                </a:solidFill>
              </a:rPr>
              <a:t>2021-2024  гг</a:t>
            </a:r>
            <a:r>
              <a:rPr lang="ru-RU" sz="1000" b="1" i="1" dirty="0">
                <a:solidFill>
                  <a:srgbClr val="7030A0"/>
                </a:solidFill>
              </a:rPr>
              <a:t>.</a:t>
            </a:r>
          </a:p>
          <a:p>
            <a:pPr>
              <a:lnSpc>
                <a:spcPts val="1200"/>
              </a:lnSpc>
            </a:pPr>
            <a:r>
              <a:rPr lang="ru-RU" sz="1000" dirty="0" smtClean="0"/>
              <a:t>Строительство овощехранилища (СПК «Красное») </a:t>
            </a:r>
          </a:p>
          <a:p>
            <a:pPr>
              <a:lnSpc>
                <a:spcPts val="1200"/>
              </a:lnSpc>
            </a:pPr>
            <a:r>
              <a:rPr lang="ru-RU" sz="1000" b="1" i="1" dirty="0" smtClean="0">
                <a:solidFill>
                  <a:srgbClr val="7030A0"/>
                </a:solidFill>
              </a:rPr>
              <a:t>Срок </a:t>
            </a:r>
            <a:r>
              <a:rPr lang="ru-RU" sz="1000" b="1" i="1" dirty="0">
                <a:solidFill>
                  <a:srgbClr val="7030A0"/>
                </a:solidFill>
              </a:rPr>
              <a:t>реализации </a:t>
            </a:r>
            <a:r>
              <a:rPr lang="ru-RU" sz="1000" b="1" i="1" dirty="0" smtClean="0">
                <a:solidFill>
                  <a:srgbClr val="7030A0"/>
                </a:solidFill>
              </a:rPr>
              <a:t>2022-2023 гг.</a:t>
            </a:r>
            <a:endParaRPr lang="ru-RU" sz="1000" b="1" i="1" dirty="0">
              <a:solidFill>
                <a:srgbClr val="7030A0"/>
              </a:solidFill>
            </a:endParaRPr>
          </a:p>
          <a:p>
            <a:pPr>
              <a:lnSpc>
                <a:spcPts val="1200"/>
              </a:lnSpc>
            </a:pPr>
            <a:r>
              <a:rPr lang="ru-RU" sz="1000" dirty="0" smtClean="0"/>
              <a:t>Строительство молочно-товарной фермы до 2000 голов дойного стада КРС, </a:t>
            </a:r>
          </a:p>
          <a:p>
            <a:pPr>
              <a:lnSpc>
                <a:spcPts val="1200"/>
              </a:lnSpc>
            </a:pPr>
            <a:r>
              <a:rPr lang="ru-RU" sz="1000" dirty="0" smtClean="0"/>
              <a:t>с. Богослов (ЗАО «Агрофирма «</a:t>
            </a:r>
            <a:r>
              <a:rPr lang="ru-RU" sz="1000" dirty="0" err="1" smtClean="0"/>
              <a:t>Пахма</a:t>
            </a:r>
            <a:r>
              <a:rPr lang="ru-RU" sz="1000" dirty="0" smtClean="0"/>
              <a:t>») </a:t>
            </a:r>
          </a:p>
          <a:p>
            <a:r>
              <a:rPr lang="ru-RU" sz="1000" b="1" i="1" dirty="0" smtClean="0">
                <a:solidFill>
                  <a:srgbClr val="7030A0"/>
                </a:solidFill>
              </a:rPr>
              <a:t>Срок </a:t>
            </a:r>
            <a:r>
              <a:rPr lang="ru-RU" sz="1000" b="1" i="1" dirty="0">
                <a:solidFill>
                  <a:srgbClr val="7030A0"/>
                </a:solidFill>
              </a:rPr>
              <a:t>реализации </a:t>
            </a:r>
            <a:r>
              <a:rPr lang="ru-RU" sz="1000" b="1" i="1" dirty="0" smtClean="0">
                <a:solidFill>
                  <a:srgbClr val="7030A0"/>
                </a:solidFill>
              </a:rPr>
              <a:t>2022 </a:t>
            </a:r>
            <a:r>
              <a:rPr lang="ru-RU" sz="1000" b="1" i="1" dirty="0">
                <a:solidFill>
                  <a:srgbClr val="7030A0"/>
                </a:solidFill>
              </a:rPr>
              <a:t>г</a:t>
            </a:r>
            <a:r>
              <a:rPr lang="ru-RU" sz="1000" b="1" i="1" dirty="0" smtClean="0">
                <a:solidFill>
                  <a:srgbClr val="7030A0"/>
                </a:solidFill>
              </a:rPr>
              <a:t>.</a:t>
            </a:r>
            <a:r>
              <a:rPr lang="ru-RU" sz="1000" b="1" i="1" dirty="0" smtClean="0">
                <a:solidFill>
                  <a:srgbClr val="F37669"/>
                </a:solidFill>
              </a:rPr>
              <a:t/>
            </a:r>
            <a:br>
              <a:rPr lang="ru-RU" sz="1000" b="1" i="1" dirty="0" smtClean="0">
                <a:solidFill>
                  <a:srgbClr val="F37669"/>
                </a:solidFill>
              </a:rPr>
            </a:br>
            <a:r>
              <a:rPr lang="ru-RU" sz="1000" dirty="0" smtClean="0"/>
              <a:t>Создание и модернизация молочной фермы до 500 голов дойного стада КРС </a:t>
            </a:r>
          </a:p>
          <a:p>
            <a:r>
              <a:rPr lang="ru-RU" sz="1000" dirty="0" smtClean="0"/>
              <a:t>(ООО «СПК Революция») </a:t>
            </a:r>
          </a:p>
          <a:p>
            <a:r>
              <a:rPr lang="ru-RU" sz="1000" b="1" i="1" dirty="0" smtClean="0">
                <a:solidFill>
                  <a:srgbClr val="7030A0"/>
                </a:solidFill>
              </a:rPr>
              <a:t>Срок </a:t>
            </a:r>
            <a:r>
              <a:rPr lang="ru-RU" sz="1000" b="1" i="1" dirty="0">
                <a:solidFill>
                  <a:srgbClr val="7030A0"/>
                </a:solidFill>
              </a:rPr>
              <a:t>реализации </a:t>
            </a:r>
            <a:r>
              <a:rPr lang="ru-RU" sz="1000" b="1" i="1" dirty="0" smtClean="0">
                <a:solidFill>
                  <a:srgbClr val="7030A0"/>
                </a:solidFill>
              </a:rPr>
              <a:t>2021-2024 гг.</a:t>
            </a:r>
          </a:p>
          <a:p>
            <a:r>
              <a:rPr lang="ru-RU" sz="1000" dirty="0" smtClean="0"/>
              <a:t>Строительство животноводческого комплекса молочного направления в </a:t>
            </a:r>
            <a:r>
              <a:rPr lang="ru-RU" sz="1000" dirty="0" err="1" smtClean="0"/>
              <a:t>д.Андроники</a:t>
            </a:r>
            <a:r>
              <a:rPr lang="ru-RU" sz="1000" dirty="0" smtClean="0"/>
              <a:t> на 1</a:t>
            </a:r>
            <a:r>
              <a:rPr lang="en-US" sz="1000" dirty="0" smtClean="0"/>
              <a:t> </a:t>
            </a:r>
            <a:r>
              <a:rPr lang="ru-RU" sz="1000" dirty="0" smtClean="0"/>
              <a:t>200 голов КРС (ООО </a:t>
            </a:r>
            <a:r>
              <a:rPr lang="ru-RU" sz="1000" dirty="0" err="1" smtClean="0"/>
              <a:t>племзавод</a:t>
            </a:r>
            <a:r>
              <a:rPr lang="ru-RU" sz="1000" dirty="0" smtClean="0"/>
              <a:t> «Родина»)</a:t>
            </a:r>
          </a:p>
          <a:p>
            <a:r>
              <a:rPr lang="ru-RU" sz="1000" b="1" i="1" dirty="0" smtClean="0">
                <a:solidFill>
                  <a:srgbClr val="7030A0"/>
                </a:solidFill>
              </a:rPr>
              <a:t>Срок реализации 2023-2024 гг.</a:t>
            </a:r>
          </a:p>
          <a:p>
            <a:r>
              <a:rPr lang="ru-RU" sz="1000" dirty="0" smtClean="0"/>
              <a:t>Строительство зерносушильного комплекса с семенной линией </a:t>
            </a:r>
          </a:p>
          <a:p>
            <a:r>
              <a:rPr lang="ru-RU" sz="1000" dirty="0" smtClean="0"/>
              <a:t>(АО «</a:t>
            </a:r>
            <a:r>
              <a:rPr lang="ru-RU" sz="1000" dirty="0" err="1" smtClean="0"/>
              <a:t>Племзавод</a:t>
            </a:r>
            <a:r>
              <a:rPr lang="ru-RU" sz="1000" dirty="0" smtClean="0"/>
              <a:t> Ярославка»)</a:t>
            </a:r>
          </a:p>
          <a:p>
            <a:r>
              <a:rPr lang="ru-RU" sz="1000" b="1" i="1" dirty="0" smtClean="0">
                <a:solidFill>
                  <a:srgbClr val="7030A0"/>
                </a:solidFill>
              </a:rPr>
              <a:t>Срок реализации до 2020-2023 гг.</a:t>
            </a:r>
          </a:p>
          <a:p>
            <a:r>
              <a:rPr lang="ru-RU" sz="1000" dirty="0" smtClean="0"/>
              <a:t>Реконструкция тепличного  отделения №1 для выращивания и </a:t>
            </a:r>
            <a:r>
              <a:rPr lang="ru-RU" sz="1000" dirty="0" err="1" smtClean="0"/>
              <a:t>доращивания</a:t>
            </a:r>
            <a:r>
              <a:rPr lang="ru-RU" sz="1000" dirty="0" smtClean="0"/>
              <a:t> цветов (ООО ТК «Ярославский»)</a:t>
            </a:r>
          </a:p>
          <a:p>
            <a:r>
              <a:rPr lang="ru-RU" sz="1000" b="1" i="1" dirty="0" smtClean="0">
                <a:solidFill>
                  <a:srgbClr val="7030A0"/>
                </a:solidFill>
              </a:rPr>
              <a:t>Срок реализации 2021-2022 гг.</a:t>
            </a:r>
          </a:p>
          <a:p>
            <a:r>
              <a:rPr lang="ru-RU" sz="1000" dirty="0" smtClean="0"/>
              <a:t>Реконструкция теплиц под выращивание </a:t>
            </a:r>
            <a:r>
              <a:rPr lang="ru-RU" sz="1000" dirty="0" err="1" smtClean="0"/>
              <a:t>фаленопсиса</a:t>
            </a:r>
            <a:r>
              <a:rPr lang="ru-RU" sz="1000" dirty="0" smtClean="0"/>
              <a:t> 5 га</a:t>
            </a:r>
          </a:p>
          <a:p>
            <a:r>
              <a:rPr lang="ru-RU" sz="1000" dirty="0" smtClean="0"/>
              <a:t> (ООО «ТК «Ярославский»)</a:t>
            </a:r>
          </a:p>
          <a:p>
            <a:r>
              <a:rPr lang="ru-RU" sz="1000" b="1" i="1" dirty="0" smtClean="0">
                <a:solidFill>
                  <a:srgbClr val="7030A0"/>
                </a:solidFill>
              </a:rPr>
              <a:t>Срок реализации 2023 г.</a:t>
            </a:r>
          </a:p>
          <a:p>
            <a:r>
              <a:rPr lang="ru-RU" sz="1000" dirty="0" smtClean="0"/>
              <a:t>Реконструкция </a:t>
            </a:r>
            <a:r>
              <a:rPr lang="ru-RU" sz="1000" dirty="0" err="1" smtClean="0"/>
              <a:t>рассадно</a:t>
            </a:r>
            <a:r>
              <a:rPr lang="ru-RU" sz="1000" dirty="0" smtClean="0"/>
              <a:t> -салатного отделения теплиц под выращивание розы горшечной, 1 га (ООО ТК «Ярославский»)</a:t>
            </a:r>
          </a:p>
          <a:p>
            <a:r>
              <a:rPr lang="ru-RU" sz="1000" b="1" i="1" dirty="0" smtClean="0">
                <a:solidFill>
                  <a:srgbClr val="7030A0"/>
                </a:solidFill>
              </a:rPr>
              <a:t>Срок реализации 2021-2023 гг.</a:t>
            </a:r>
          </a:p>
          <a:p>
            <a:r>
              <a:rPr lang="ru-RU" sz="1000" dirty="0" smtClean="0"/>
              <a:t>Создание полносистемного рыбоводного хозяйства (КФХ ИП Глава Атаманов М.Ю.)</a:t>
            </a:r>
          </a:p>
          <a:p>
            <a:r>
              <a:rPr lang="ru-RU" sz="1000" b="1" i="1" dirty="0" smtClean="0">
                <a:solidFill>
                  <a:srgbClr val="7030A0"/>
                </a:solidFill>
              </a:rPr>
              <a:t>Срок реализации 2023-2025 гг.</a:t>
            </a:r>
          </a:p>
          <a:p>
            <a:endParaRPr lang="ru-RU" sz="1000" b="1" i="1" dirty="0" smtClean="0">
              <a:solidFill>
                <a:srgbClr val="7030A0"/>
              </a:solidFill>
            </a:endParaRPr>
          </a:p>
          <a:p>
            <a:endParaRPr lang="ru-RU" sz="1000" dirty="0" smtClean="0"/>
          </a:p>
          <a:p>
            <a:endParaRPr lang="ru-RU" sz="1000" b="1" i="1" dirty="0" smtClean="0">
              <a:solidFill>
                <a:srgbClr val="7030A0"/>
              </a:solidFill>
            </a:endParaRPr>
          </a:p>
          <a:p>
            <a:endParaRPr lang="ru-RU" sz="1000" b="1" i="1" dirty="0" smtClean="0">
              <a:solidFill>
                <a:srgbClr val="7030A0"/>
              </a:solidFill>
            </a:endParaRPr>
          </a:p>
          <a:p>
            <a:endParaRPr lang="ru-RU" sz="1000" b="1" i="1" dirty="0" smtClean="0">
              <a:solidFill>
                <a:srgbClr val="7030A0"/>
              </a:solidFill>
            </a:endParaRPr>
          </a:p>
          <a:p>
            <a:endParaRPr lang="ru-RU" sz="1000" b="1" i="1" dirty="0" smtClean="0">
              <a:solidFill>
                <a:srgbClr val="7030A0"/>
              </a:solidFill>
            </a:endParaRPr>
          </a:p>
          <a:p>
            <a:pPr>
              <a:lnSpc>
                <a:spcPts val="1200"/>
              </a:lnSpc>
            </a:pPr>
            <a:endParaRPr lang="ru-RU" sz="1000" b="1" i="1" dirty="0" smtClean="0">
              <a:solidFill>
                <a:srgbClr val="7030A0"/>
              </a:solidFill>
            </a:endParaRPr>
          </a:p>
          <a:p>
            <a:pPr>
              <a:lnSpc>
                <a:spcPts val="1200"/>
              </a:lnSpc>
            </a:pPr>
            <a:endParaRPr lang="ru-RU" sz="1000" b="1" i="1" dirty="0" smtClean="0">
              <a:solidFill>
                <a:srgbClr val="7030A0"/>
              </a:solidFill>
            </a:endParaRPr>
          </a:p>
          <a:p>
            <a:pPr>
              <a:lnSpc>
                <a:spcPts val="1200"/>
              </a:lnSpc>
            </a:pPr>
            <a:endParaRPr lang="ru-RU" sz="1000" b="1" i="1" dirty="0" smtClean="0">
              <a:solidFill>
                <a:srgbClr val="7030A0"/>
              </a:solidFill>
            </a:endParaRPr>
          </a:p>
          <a:p>
            <a:pPr>
              <a:lnSpc>
                <a:spcPts val="1200"/>
              </a:lnSpc>
            </a:pPr>
            <a:endParaRPr lang="ru-RU" sz="1000" b="1" i="1" dirty="0" smtClean="0">
              <a:solidFill>
                <a:srgbClr val="7030A0"/>
              </a:solidFill>
            </a:endParaRPr>
          </a:p>
          <a:p>
            <a:pPr>
              <a:lnSpc>
                <a:spcPts val="1200"/>
              </a:lnSpc>
            </a:pPr>
            <a:endParaRPr lang="ru-RU" sz="10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357158" y="2500306"/>
            <a:ext cx="4140000" cy="1588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единительная линия 17"/>
          <p:cNvCxnSpPr/>
          <p:nvPr/>
        </p:nvCxnSpPr>
        <p:spPr>
          <a:xfrm>
            <a:off x="357158" y="2786058"/>
            <a:ext cx="4140000" cy="1588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единительная линия 18"/>
          <p:cNvCxnSpPr/>
          <p:nvPr/>
        </p:nvCxnSpPr>
        <p:spPr>
          <a:xfrm>
            <a:off x="357158" y="3286124"/>
            <a:ext cx="4140000" cy="1588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357158" y="2000240"/>
            <a:ext cx="4143404" cy="1588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Прямоугольник 27"/>
          <p:cNvSpPr/>
          <p:nvPr/>
        </p:nvSpPr>
        <p:spPr>
          <a:xfrm>
            <a:off x="4967715" y="1077594"/>
            <a:ext cx="414340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2000" dirty="0">
                <a:solidFill>
                  <a:srgbClr val="FF6600"/>
                </a:solidFill>
              </a:rPr>
              <a:t>МАЛОЕ И СРЕДНЕЕ ПРЕДПРИНИМАТЕЛЬСТВО</a:t>
            </a:r>
          </a:p>
        </p:txBody>
      </p:sp>
      <p:sp>
        <p:nvSpPr>
          <p:cNvPr id="31" name="Прямоугольник 30"/>
          <p:cNvSpPr/>
          <p:nvPr/>
        </p:nvSpPr>
        <p:spPr>
          <a:xfrm>
            <a:off x="5877727" y="1772816"/>
            <a:ext cx="305804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00"/>
              </a:lnSpc>
            </a:pPr>
            <a:r>
              <a:rPr lang="ru-RU" sz="1600" dirty="0" smtClean="0">
                <a:solidFill>
                  <a:srgbClr val="1744A9"/>
                </a:solidFill>
              </a:rPr>
              <a:t>Итоги работы по поддержке предпринимательства к </a:t>
            </a:r>
            <a:r>
              <a:rPr lang="ru-RU" sz="1600" dirty="0">
                <a:solidFill>
                  <a:srgbClr val="1744A9"/>
                </a:solidFill>
              </a:rPr>
              <a:t>концу </a:t>
            </a:r>
            <a:r>
              <a:rPr lang="ru-RU" sz="1600" dirty="0" smtClean="0">
                <a:solidFill>
                  <a:srgbClr val="1744A9"/>
                </a:solidFill>
              </a:rPr>
              <a:t>2027 </a:t>
            </a:r>
            <a:r>
              <a:rPr lang="ru-RU" sz="1600" dirty="0">
                <a:solidFill>
                  <a:srgbClr val="1744A9"/>
                </a:solidFill>
              </a:rPr>
              <a:t>года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241364" y="2636912"/>
            <a:ext cx="118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spc="-150" dirty="0" smtClean="0">
                <a:solidFill>
                  <a:srgbClr val="FF6600"/>
                </a:solidFill>
              </a:rPr>
              <a:t>3 162</a:t>
            </a:r>
            <a:endParaRPr lang="ru-RU" sz="3600" spc="-150" dirty="0">
              <a:solidFill>
                <a:srgbClr val="FF6600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4780375" y="3263346"/>
            <a:ext cx="2268581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sz="1200" dirty="0" smtClean="0">
                <a:solidFill>
                  <a:srgbClr val="FF6600"/>
                </a:solidFill>
              </a:rPr>
              <a:t>субъектов малого и среднего предпринимательства</a:t>
            </a:r>
            <a:endParaRPr lang="ru-RU" sz="1200" dirty="0">
              <a:solidFill>
                <a:srgbClr val="FF6600"/>
              </a:solidFill>
            </a:endParaRPr>
          </a:p>
        </p:txBody>
      </p:sp>
      <p:pic>
        <p:nvPicPr>
          <p:cNvPr id="2054" name="Picture 6" descr="E:\WORKS_2022\ACCEPT\Vibori_2022\Презентация\Комплексные планы развития\fon\pic_2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057093" y="1853413"/>
            <a:ext cx="657915" cy="500066"/>
          </a:xfrm>
          <a:prstGeom prst="rect">
            <a:avLst/>
          </a:prstGeom>
          <a:noFill/>
        </p:spPr>
      </p:pic>
      <p:cxnSp>
        <p:nvCxnSpPr>
          <p:cNvPr id="86" name="Прямая соединительная линия 85"/>
          <p:cNvCxnSpPr/>
          <p:nvPr/>
        </p:nvCxnSpPr>
        <p:spPr>
          <a:xfrm>
            <a:off x="5386050" y="3208417"/>
            <a:ext cx="914142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7" name="Группа 96"/>
          <p:cNvGrpSpPr/>
          <p:nvPr/>
        </p:nvGrpSpPr>
        <p:grpSpPr>
          <a:xfrm>
            <a:off x="0" y="4"/>
            <a:ext cx="9144003" cy="6858020"/>
            <a:chOff x="0" y="4"/>
            <a:chExt cx="9144003" cy="6858020"/>
          </a:xfrm>
        </p:grpSpPr>
        <p:sp>
          <p:nvSpPr>
            <p:cNvPr id="92" name="Прямоугольник 91"/>
            <p:cNvSpPr/>
            <p:nvPr/>
          </p:nvSpPr>
          <p:spPr>
            <a:xfrm flipH="1">
              <a:off x="0" y="6357958"/>
              <a:ext cx="9144000" cy="142876"/>
            </a:xfrm>
            <a:prstGeom prst="rect">
              <a:avLst/>
            </a:prstGeom>
            <a:solidFill>
              <a:srgbClr val="174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2" descr="E:\WORKS_2022\ACCEPT\Vibori_2022\Презентация\Комплексные планы развития\pictogrammi.png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" y="4"/>
              <a:ext cx="9144001" cy="1054599"/>
            </a:xfrm>
            <a:prstGeom prst="rect">
              <a:avLst/>
            </a:prstGeom>
            <a:noFill/>
          </p:spPr>
        </p:pic>
        <p:sp>
          <p:nvSpPr>
            <p:cNvPr id="94" name="Блок-схема: процесс 93"/>
            <p:cNvSpPr/>
            <p:nvPr/>
          </p:nvSpPr>
          <p:spPr>
            <a:xfrm>
              <a:off x="0" y="6500858"/>
              <a:ext cx="9144000" cy="357142"/>
            </a:xfrm>
            <a:prstGeom prst="flowChartProcess">
              <a:avLst/>
            </a:prstGeom>
            <a:solidFill>
              <a:srgbClr val="5B8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0" name="Прямоугольник 79"/>
            <p:cNvSpPr/>
            <p:nvPr/>
          </p:nvSpPr>
          <p:spPr>
            <a:xfrm>
              <a:off x="8429652" y="6429396"/>
              <a:ext cx="642942" cy="294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400"/>
                </a:lnSpc>
              </a:pPr>
              <a:r>
                <a:rPr lang="ru-RU" sz="2000" dirty="0">
                  <a:solidFill>
                    <a:schemeClr val="bg1"/>
                  </a:solidFill>
                </a:rPr>
                <a:t>5</a:t>
              </a:r>
            </a:p>
          </p:txBody>
        </p:sp>
        <p:sp>
          <p:nvSpPr>
            <p:cNvPr id="91" name="Прямоугольник 90"/>
            <p:cNvSpPr/>
            <p:nvPr/>
          </p:nvSpPr>
          <p:spPr>
            <a:xfrm flipH="1">
              <a:off x="0" y="6643734"/>
              <a:ext cx="9144000" cy="214290"/>
            </a:xfrm>
            <a:prstGeom prst="rect">
              <a:avLst/>
            </a:prstGeom>
            <a:solidFill>
              <a:srgbClr val="9DB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55" name="Прямая соединительная линия 54"/>
          <p:cNvCxnSpPr/>
          <p:nvPr/>
        </p:nvCxnSpPr>
        <p:spPr>
          <a:xfrm>
            <a:off x="5000642" y="2539008"/>
            <a:ext cx="3708000" cy="1588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428596" y="4643446"/>
            <a:ext cx="4140000" cy="1588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0" name="Прямоугольник 39"/>
          <p:cNvSpPr/>
          <p:nvPr/>
        </p:nvSpPr>
        <p:spPr>
          <a:xfrm>
            <a:off x="7764405" y="2636912"/>
            <a:ext cx="1188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3600" spc="-150" dirty="0" smtClean="0">
                <a:solidFill>
                  <a:srgbClr val="FF6600"/>
                </a:solidFill>
              </a:rPr>
              <a:t>165</a:t>
            </a:r>
            <a:endParaRPr lang="ru-RU" sz="3600" spc="-150" dirty="0">
              <a:solidFill>
                <a:srgbClr val="FF6600"/>
              </a:solidFill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7608306" y="3192145"/>
            <a:ext cx="1500198" cy="4514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sz="1200" dirty="0" smtClean="0">
                <a:solidFill>
                  <a:srgbClr val="FF6600"/>
                </a:solidFill>
              </a:rPr>
              <a:t>новых социальных контрактов</a:t>
            </a:r>
            <a:endParaRPr lang="ru-RU" sz="1200" dirty="0">
              <a:solidFill>
                <a:srgbClr val="FF6600"/>
              </a:solidFill>
            </a:endParaRPr>
          </a:p>
        </p:txBody>
      </p:sp>
      <p:cxnSp>
        <p:nvCxnSpPr>
          <p:cNvPr id="42" name="Прямая соединительная линия 41"/>
          <p:cNvCxnSpPr/>
          <p:nvPr/>
        </p:nvCxnSpPr>
        <p:spPr>
          <a:xfrm>
            <a:off x="8100392" y="3208416"/>
            <a:ext cx="648072" cy="0"/>
          </a:xfrm>
          <a:prstGeom prst="line">
            <a:avLst/>
          </a:prstGeom>
          <a:ln w="38100">
            <a:solidFill>
              <a:srgbClr val="FF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28596" y="3714752"/>
            <a:ext cx="4140000" cy="1588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Прямая соединительная линия 35"/>
          <p:cNvCxnSpPr/>
          <p:nvPr/>
        </p:nvCxnSpPr>
        <p:spPr>
          <a:xfrm>
            <a:off x="357158" y="4214818"/>
            <a:ext cx="4140000" cy="1588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Прямая соединительная линия 36"/>
          <p:cNvCxnSpPr/>
          <p:nvPr/>
        </p:nvCxnSpPr>
        <p:spPr>
          <a:xfrm>
            <a:off x="357158" y="5072074"/>
            <a:ext cx="4140000" cy="1588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>
            <a:off x="428596" y="5572140"/>
            <a:ext cx="4140000" cy="1588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>
            <a:off x="428596" y="6000768"/>
            <a:ext cx="4140000" cy="1588"/>
          </a:xfrm>
          <a:prstGeom prst="line">
            <a:avLst/>
          </a:prstGeom>
          <a:ln w="3175">
            <a:solidFill>
              <a:srgbClr val="5B8DDD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5" name="Picture 3" descr="\\uf38-1\сетевая_Медведева\доклады, презентации\Встреча с Губернатором ноябрь 2021 года\Фото АПК\Пахма 6.jpeg"/>
          <p:cNvPicPr>
            <a:picLocks noChangeAspect="1" noChangeArrowheads="1"/>
          </p:cNvPicPr>
          <p:nvPr/>
        </p:nvPicPr>
        <p:blipFill>
          <a:blip r:embed="rId10" cstate="print">
            <a:lum bright="10000"/>
          </a:blip>
          <a:srcRect/>
          <a:stretch>
            <a:fillRect/>
          </a:stretch>
        </p:blipFill>
        <p:spPr bwMode="auto">
          <a:xfrm>
            <a:off x="5000628" y="4643446"/>
            <a:ext cx="2132504" cy="1581134"/>
          </a:xfrm>
          <a:prstGeom prst="rect">
            <a:avLst/>
          </a:prstGeom>
          <a:noFill/>
        </p:spPr>
      </p:pic>
      <p:pic>
        <p:nvPicPr>
          <p:cNvPr id="17410" name="Picture 2" descr="https://dnr-life.ru/wp-content/uploads/2019/03/Kulemzin-o-povyishenii-zarplat-dlya-rabochih-spetsialnostey-e1552294293108.jpg"/>
          <p:cNvPicPr>
            <a:picLocks noChangeAspect="1" noChangeArrowheads="1"/>
          </p:cNvPicPr>
          <p:nvPr/>
        </p:nvPicPr>
        <p:blipFill>
          <a:blip r:embed="rId11" cstate="print">
            <a:lum bright="10000"/>
          </a:blip>
          <a:srcRect/>
          <a:stretch>
            <a:fillRect/>
          </a:stretch>
        </p:blipFill>
        <p:spPr bwMode="auto">
          <a:xfrm>
            <a:off x="6572264" y="4000504"/>
            <a:ext cx="2357422" cy="1324871"/>
          </a:xfrm>
          <a:prstGeom prst="rect">
            <a:avLst/>
          </a:prstGeom>
          <a:noFill/>
        </p:spPr>
      </p:pic>
      <p:sp>
        <p:nvSpPr>
          <p:cNvPr id="46" name="Прямоугольник с двумя скругленными противолежащими углами 45"/>
          <p:cNvSpPr/>
          <p:nvPr/>
        </p:nvSpPr>
        <p:spPr>
          <a:xfrm>
            <a:off x="700195" y="571480"/>
            <a:ext cx="2800235" cy="500042"/>
          </a:xfrm>
          <a:prstGeom prst="round2DiagRect">
            <a:avLst/>
          </a:prstGeom>
          <a:solidFill>
            <a:schemeClr val="bg1"/>
          </a:solidFill>
          <a:ln>
            <a:solidFill>
              <a:srgbClr val="9BA3E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7" name="Прямоугольник 46"/>
          <p:cNvSpPr/>
          <p:nvPr/>
        </p:nvSpPr>
        <p:spPr>
          <a:xfrm>
            <a:off x="857224" y="642918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5B8DDD"/>
                </a:solidFill>
              </a:rPr>
              <a:t>Комплексный план развития </a:t>
            </a:r>
            <a:r>
              <a:rPr lang="ru-RU" sz="1200" b="1" dirty="0" smtClean="0">
                <a:solidFill>
                  <a:srgbClr val="5B8DDD"/>
                </a:solidFill>
              </a:rPr>
              <a:t>Ярославского </a:t>
            </a:r>
            <a:r>
              <a:rPr lang="ru-RU" sz="1200" b="1" dirty="0">
                <a:solidFill>
                  <a:srgbClr val="5B8DDD"/>
                </a:solidFill>
              </a:rPr>
              <a:t>района </a:t>
            </a:r>
            <a:r>
              <a:rPr lang="ru-RU" sz="1200" b="1" dirty="0" smtClean="0">
                <a:solidFill>
                  <a:srgbClr val="5B8DDD"/>
                </a:solidFill>
              </a:rPr>
              <a:t>2023-2027</a:t>
            </a:r>
            <a:endParaRPr lang="ru-RU" sz="1200" b="1" dirty="0">
              <a:solidFill>
                <a:srgbClr val="5B8DDD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Прямоугольник 64"/>
          <p:cNvSpPr/>
          <p:nvPr/>
        </p:nvSpPr>
        <p:spPr>
          <a:xfrm>
            <a:off x="467544" y="2924944"/>
            <a:ext cx="5080078" cy="1728192"/>
          </a:xfrm>
          <a:prstGeom prst="rect">
            <a:avLst/>
          </a:prstGeom>
          <a:gradFill>
            <a:gsLst>
              <a:gs pos="0">
                <a:schemeClr val="accent3">
                  <a:lumMod val="20000"/>
                  <a:lumOff val="80000"/>
                </a:schemeClr>
              </a:gs>
              <a:gs pos="100000">
                <a:srgbClr val="337ED9">
                  <a:tint val="23500"/>
                  <a:satMod val="160000"/>
                  <a:alpha val="29000"/>
                </a:srgbClr>
              </a:gs>
            </a:gsLst>
            <a:lin ang="10800000" scaled="1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Прямоугольник 24"/>
          <p:cNvSpPr/>
          <p:nvPr/>
        </p:nvSpPr>
        <p:spPr>
          <a:xfrm>
            <a:off x="571472" y="1351276"/>
            <a:ext cx="4286280" cy="394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2400" dirty="0">
                <a:solidFill>
                  <a:srgbClr val="7030A0"/>
                </a:solidFill>
              </a:rPr>
              <a:t>РАЗВИТИЕ ТУРИЗМА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398748" y="3023373"/>
            <a:ext cx="2055742" cy="66941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 smtClean="0"/>
              <a:t>Создание туристско-рекреационной зоны </a:t>
            </a:r>
          </a:p>
          <a:p>
            <a:pPr>
              <a:lnSpc>
                <a:spcPts val="1500"/>
              </a:lnSpc>
            </a:pPr>
            <a:r>
              <a:rPr lang="ru-RU" sz="1400" dirty="0" smtClean="0"/>
              <a:t>в п.Дубки</a:t>
            </a:r>
            <a:endParaRPr lang="ru-RU" sz="1400" b="1" dirty="0"/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467544" y="2924944"/>
            <a:ext cx="5097666" cy="19977"/>
          </a:xfrm>
          <a:prstGeom prst="line">
            <a:avLst/>
          </a:prstGeom>
          <a:ln>
            <a:solidFill>
              <a:srgbClr val="658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4" name="Прямоугольник 43"/>
          <p:cNvSpPr/>
          <p:nvPr/>
        </p:nvSpPr>
        <p:spPr>
          <a:xfrm>
            <a:off x="3944568" y="2972227"/>
            <a:ext cx="1571636" cy="7335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solidFill>
                  <a:srgbClr val="F37669"/>
                </a:solidFill>
              </a:rPr>
              <a:t>57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srgbClr val="F37669"/>
                </a:solidFill>
              </a:rPr>
              <a:t>новых  </a:t>
            </a:r>
          </a:p>
          <a:p>
            <a:pPr lvl="0" algn="ctr">
              <a:lnSpc>
                <a:spcPts val="1300"/>
              </a:lnSpc>
            </a:pPr>
            <a:r>
              <a:rPr lang="ru-RU" sz="1400" b="1" dirty="0">
                <a:solidFill>
                  <a:srgbClr val="F37669"/>
                </a:solidFill>
              </a:rPr>
              <a:t>рабочих мест</a:t>
            </a:r>
          </a:p>
        </p:txBody>
      </p:sp>
      <p:grpSp>
        <p:nvGrpSpPr>
          <p:cNvPr id="2" name="Группа 25"/>
          <p:cNvGrpSpPr/>
          <p:nvPr/>
        </p:nvGrpSpPr>
        <p:grpSpPr>
          <a:xfrm>
            <a:off x="0" y="4"/>
            <a:ext cx="9144003" cy="6858020"/>
            <a:chOff x="0" y="4"/>
            <a:chExt cx="9144003" cy="6858020"/>
          </a:xfrm>
        </p:grpSpPr>
        <p:sp>
          <p:nvSpPr>
            <p:cNvPr id="28" name="Прямоугольник 27"/>
            <p:cNvSpPr/>
            <p:nvPr/>
          </p:nvSpPr>
          <p:spPr>
            <a:xfrm flipH="1">
              <a:off x="0" y="6357958"/>
              <a:ext cx="9144000" cy="142876"/>
            </a:xfrm>
            <a:prstGeom prst="rect">
              <a:avLst/>
            </a:prstGeom>
            <a:solidFill>
              <a:srgbClr val="174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0" name="Picture 2" descr="E:\WORKS_2022\ACCEPT\Vibori_2022\Презентация\Комплексные планы развития\pictogrammi.pn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" y="4"/>
              <a:ext cx="9144001" cy="1054599"/>
            </a:xfrm>
            <a:prstGeom prst="rect">
              <a:avLst/>
            </a:prstGeom>
            <a:noFill/>
          </p:spPr>
        </p:pic>
        <p:sp>
          <p:nvSpPr>
            <p:cNvPr id="34" name="Блок-схема: процесс 33"/>
            <p:cNvSpPr/>
            <p:nvPr/>
          </p:nvSpPr>
          <p:spPr>
            <a:xfrm>
              <a:off x="0" y="6500858"/>
              <a:ext cx="9144000" cy="357142"/>
            </a:xfrm>
            <a:prstGeom prst="flowChartProcess">
              <a:avLst/>
            </a:prstGeom>
            <a:solidFill>
              <a:srgbClr val="5B8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5" name="Прямоугольник 34"/>
            <p:cNvSpPr/>
            <p:nvPr/>
          </p:nvSpPr>
          <p:spPr>
            <a:xfrm>
              <a:off x="8429652" y="6429396"/>
              <a:ext cx="642942" cy="294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400"/>
                </a:lnSpc>
              </a:pPr>
              <a:r>
                <a:rPr lang="ru-RU" sz="2000" dirty="0">
                  <a:solidFill>
                    <a:schemeClr val="bg1"/>
                  </a:solidFill>
                </a:rPr>
                <a:t>6</a:t>
              </a:r>
            </a:p>
          </p:txBody>
        </p:sp>
        <p:sp>
          <p:nvSpPr>
            <p:cNvPr id="38" name="Прямоугольник 37"/>
            <p:cNvSpPr/>
            <p:nvPr/>
          </p:nvSpPr>
          <p:spPr>
            <a:xfrm flipH="1">
              <a:off x="0" y="6643734"/>
              <a:ext cx="9144000" cy="214290"/>
            </a:xfrm>
            <a:prstGeom prst="rect">
              <a:avLst/>
            </a:prstGeom>
            <a:solidFill>
              <a:srgbClr val="9DB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9" name="Прямоугольник 48"/>
          <p:cNvSpPr/>
          <p:nvPr/>
        </p:nvSpPr>
        <p:spPr>
          <a:xfrm>
            <a:off x="1057280" y="2000240"/>
            <a:ext cx="2287164" cy="50270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600"/>
              </a:lnSpc>
            </a:pPr>
            <a:r>
              <a:rPr lang="ru-RU" sz="1600" dirty="0">
                <a:solidFill>
                  <a:srgbClr val="7030A0"/>
                </a:solidFill>
              </a:rPr>
              <a:t>Количество туристов </a:t>
            </a:r>
          </a:p>
          <a:p>
            <a:pPr lvl="0">
              <a:lnSpc>
                <a:spcPts val="1600"/>
              </a:lnSpc>
            </a:pPr>
            <a:r>
              <a:rPr lang="ru-RU" sz="1600" dirty="0">
                <a:solidFill>
                  <a:srgbClr val="7030A0"/>
                </a:solidFill>
              </a:rPr>
              <a:t>и экскурсантов за 5 лет</a:t>
            </a:r>
          </a:p>
        </p:txBody>
      </p:sp>
      <p:sp>
        <p:nvSpPr>
          <p:cNvPr id="50" name="Прямоугольник 49"/>
          <p:cNvSpPr/>
          <p:nvPr/>
        </p:nvSpPr>
        <p:spPr>
          <a:xfrm>
            <a:off x="3203847" y="1636893"/>
            <a:ext cx="2232249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600" b="1" dirty="0" smtClean="0">
                <a:solidFill>
                  <a:srgbClr val="F37669"/>
                </a:solidFill>
              </a:rPr>
              <a:t>800</a:t>
            </a:r>
            <a:endParaRPr lang="ru-RU" sz="3600" b="1" dirty="0">
              <a:solidFill>
                <a:srgbClr val="F37669"/>
              </a:solidFill>
            </a:endParaRPr>
          </a:p>
        </p:txBody>
      </p:sp>
      <p:cxnSp>
        <p:nvCxnSpPr>
          <p:cNvPr id="53" name="Прямая соединительная линия 52"/>
          <p:cNvCxnSpPr/>
          <p:nvPr/>
        </p:nvCxnSpPr>
        <p:spPr>
          <a:xfrm>
            <a:off x="3763579" y="2207425"/>
            <a:ext cx="947678" cy="0"/>
          </a:xfrm>
          <a:prstGeom prst="line">
            <a:avLst/>
          </a:prstGeom>
          <a:ln w="38100">
            <a:solidFill>
              <a:srgbClr val="F3766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6" name="Picture 2" descr="E:\WORKS_2022\ACCEPT\Vibori_2022\Презентация\Комплексные планы развития\fon\pic_3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1472" y="2000240"/>
            <a:ext cx="414370" cy="414370"/>
          </a:xfrm>
          <a:prstGeom prst="rect">
            <a:avLst/>
          </a:prstGeom>
          <a:noFill/>
        </p:spPr>
      </p:pic>
      <p:sp>
        <p:nvSpPr>
          <p:cNvPr id="60" name="Прямоугольник 59"/>
          <p:cNvSpPr/>
          <p:nvPr/>
        </p:nvSpPr>
        <p:spPr>
          <a:xfrm>
            <a:off x="2328318" y="3027776"/>
            <a:ext cx="1637374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1100" dirty="0" smtClean="0"/>
          </a:p>
          <a:p>
            <a:pPr algn="ctr"/>
            <a:endParaRPr lang="ru-RU" sz="1100" dirty="0" smtClean="0"/>
          </a:p>
          <a:p>
            <a:pPr algn="ctr"/>
            <a:r>
              <a:rPr lang="ru-RU" sz="1100" dirty="0" smtClean="0"/>
              <a:t>увеличение </a:t>
            </a:r>
            <a:r>
              <a:rPr lang="ru-RU" sz="1100" dirty="0" smtClean="0"/>
              <a:t>туристского потока, повышение туристической привлекательности района</a:t>
            </a:r>
            <a:endParaRPr lang="ru-RU" sz="1100" spc="-10" dirty="0">
              <a:ea typeface="Calibri"/>
              <a:cs typeface="Times New Roman"/>
            </a:endParaRPr>
          </a:p>
        </p:txBody>
      </p:sp>
      <p:sp>
        <p:nvSpPr>
          <p:cNvPr id="62" name="Прямоугольник 61"/>
          <p:cNvSpPr/>
          <p:nvPr/>
        </p:nvSpPr>
        <p:spPr>
          <a:xfrm>
            <a:off x="467544" y="2708920"/>
            <a:ext cx="3612143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1200"/>
              </a:lnSpc>
            </a:pPr>
            <a:r>
              <a:rPr lang="ru-RU" sz="2000" b="1" dirty="0">
                <a:solidFill>
                  <a:schemeClr val="accent3">
                    <a:lumMod val="75000"/>
                  </a:schemeClr>
                </a:solidFill>
              </a:rPr>
              <a:t>ИНВЕСТИЦИОННЫЕ ПРОЕКТЫ  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3545924" y="2177403"/>
            <a:ext cx="146174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>
                <a:solidFill>
                  <a:srgbClr val="F37669"/>
                </a:solidFill>
              </a:rPr>
              <a:t>тыс. человек</a:t>
            </a:r>
            <a:endParaRPr lang="ru-RU" dirty="0">
              <a:solidFill>
                <a:srgbClr val="F37669"/>
              </a:solidFill>
            </a:endParaRPr>
          </a:p>
        </p:txBody>
      </p:sp>
      <p:pic>
        <p:nvPicPr>
          <p:cNvPr id="55" name="Рисунок 54" descr="081A691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786446" y="1571612"/>
            <a:ext cx="3123180" cy="1560532"/>
          </a:xfrm>
          <a:prstGeom prst="rect">
            <a:avLst/>
          </a:prstGeom>
        </p:spPr>
      </p:pic>
      <p:pic>
        <p:nvPicPr>
          <p:cNvPr id="56" name="Рисунок 55" descr="sai_t-1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786446" y="3786190"/>
            <a:ext cx="3209893" cy="1638343"/>
          </a:xfrm>
          <a:prstGeom prst="rect">
            <a:avLst/>
          </a:prstGeom>
        </p:spPr>
      </p:pic>
      <p:sp>
        <p:nvSpPr>
          <p:cNvPr id="29" name="Прямоугольник с двумя скругленными противолежащими углами 28"/>
          <p:cNvSpPr/>
          <p:nvPr/>
        </p:nvSpPr>
        <p:spPr>
          <a:xfrm>
            <a:off x="700195" y="571480"/>
            <a:ext cx="2800235" cy="500042"/>
          </a:xfrm>
          <a:prstGeom prst="round2DiagRect">
            <a:avLst/>
          </a:prstGeom>
          <a:solidFill>
            <a:schemeClr val="bg1"/>
          </a:solidFill>
          <a:ln>
            <a:solidFill>
              <a:srgbClr val="9BA3E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 30"/>
          <p:cNvSpPr/>
          <p:nvPr/>
        </p:nvSpPr>
        <p:spPr>
          <a:xfrm>
            <a:off x="857224" y="642918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5B8DDD"/>
                </a:solidFill>
              </a:rPr>
              <a:t>Комплексный план развития </a:t>
            </a:r>
            <a:r>
              <a:rPr lang="ru-RU" sz="1200" b="1" dirty="0" smtClean="0">
                <a:solidFill>
                  <a:srgbClr val="5B8DDD"/>
                </a:solidFill>
              </a:rPr>
              <a:t>Ярославского </a:t>
            </a:r>
            <a:r>
              <a:rPr lang="ru-RU" sz="1200" b="1" dirty="0">
                <a:solidFill>
                  <a:srgbClr val="5B8DDD"/>
                </a:solidFill>
              </a:rPr>
              <a:t>района </a:t>
            </a:r>
            <a:r>
              <a:rPr lang="ru-RU" sz="1200" b="1" dirty="0" smtClean="0">
                <a:solidFill>
                  <a:srgbClr val="5B8DDD"/>
                </a:solidFill>
              </a:rPr>
              <a:t>2023-2027</a:t>
            </a:r>
            <a:endParaRPr lang="ru-RU" sz="1200" b="1" dirty="0">
              <a:solidFill>
                <a:srgbClr val="5B8DDD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71472" y="4643446"/>
            <a:ext cx="417511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/>
              <a:t>Создание новых туристических маршрутов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571472" y="5072074"/>
            <a:ext cx="3670877" cy="3539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/>
              <a:t>Развитие туристской инфраструктуры</a:t>
            </a:r>
          </a:p>
        </p:txBody>
      </p:sp>
      <p:sp>
        <p:nvSpPr>
          <p:cNvPr id="33" name="Нашивка 32"/>
          <p:cNvSpPr/>
          <p:nvPr/>
        </p:nvSpPr>
        <p:spPr>
          <a:xfrm>
            <a:off x="357158" y="4714884"/>
            <a:ext cx="214314" cy="21431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6" name="Нашивка 35"/>
          <p:cNvSpPr/>
          <p:nvPr/>
        </p:nvSpPr>
        <p:spPr>
          <a:xfrm>
            <a:off x="357158" y="5143512"/>
            <a:ext cx="214314" cy="21431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7" name="Нашивка 36"/>
          <p:cNvSpPr/>
          <p:nvPr/>
        </p:nvSpPr>
        <p:spPr>
          <a:xfrm>
            <a:off x="357158" y="5572140"/>
            <a:ext cx="214314" cy="214314"/>
          </a:xfrm>
          <a:prstGeom prst="chevron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571472" y="5500702"/>
            <a:ext cx="4945713" cy="61555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700" dirty="0" smtClean="0"/>
              <a:t>Капитальный ремонт дорог к туристским объектам</a:t>
            </a:r>
          </a:p>
          <a:p>
            <a:r>
              <a:rPr lang="ru-RU" sz="1700" dirty="0" smtClean="0"/>
              <a:t>( СП </a:t>
            </a:r>
            <a:r>
              <a:rPr lang="ru-RU" sz="1700" dirty="0" err="1" smtClean="0"/>
              <a:t>Шакша</a:t>
            </a:r>
            <a:r>
              <a:rPr lang="ru-RU" sz="1700" dirty="0" smtClean="0"/>
              <a:t>, СП Изгиб, аэродром </a:t>
            </a:r>
            <a:r>
              <a:rPr lang="ru-RU" sz="1700" dirty="0" err="1" smtClean="0"/>
              <a:t>Левцово</a:t>
            </a:r>
            <a:r>
              <a:rPr lang="ru-RU" sz="1700" dirty="0" smtClean="0"/>
              <a:t>)</a:t>
            </a:r>
            <a:endParaRPr lang="ru-RU" sz="1700" dirty="0"/>
          </a:p>
        </p:txBody>
      </p:sp>
      <p:cxnSp>
        <p:nvCxnSpPr>
          <p:cNvPr id="40" name="Прямая соединительная линия 39"/>
          <p:cNvCxnSpPr/>
          <p:nvPr/>
        </p:nvCxnSpPr>
        <p:spPr>
          <a:xfrm>
            <a:off x="539552" y="4437112"/>
            <a:ext cx="5080078" cy="0"/>
          </a:xfrm>
          <a:prstGeom prst="line">
            <a:avLst/>
          </a:prstGeom>
          <a:ln>
            <a:solidFill>
              <a:srgbClr val="658347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Прямоугольник 40"/>
          <p:cNvSpPr/>
          <p:nvPr/>
        </p:nvSpPr>
        <p:spPr>
          <a:xfrm>
            <a:off x="395536" y="3789040"/>
            <a:ext cx="2055742" cy="4770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500"/>
              </a:lnSpc>
            </a:pPr>
            <a:r>
              <a:rPr lang="ru-RU" sz="1400" dirty="0" smtClean="0"/>
              <a:t>Развитие спортивного  парка «</a:t>
            </a:r>
            <a:r>
              <a:rPr lang="ru-RU" sz="1400" dirty="0" err="1" smtClean="0"/>
              <a:t>Подолино</a:t>
            </a:r>
            <a:r>
              <a:rPr lang="ru-RU" sz="1400" dirty="0" smtClean="0"/>
              <a:t>» </a:t>
            </a:r>
            <a:endParaRPr lang="ru-RU" sz="1400" b="1" dirty="0"/>
          </a:p>
        </p:txBody>
      </p:sp>
    </p:spTree>
    <p:extLst>
      <p:ext uri="{BB962C8B-B14F-4D97-AF65-F5344CB8AC3E}">
        <p14:creationId xmlns:p14="http://schemas.microsoft.com/office/powerpoint/2010/main" xmlns="" val="32217095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337ED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857620" y="3123003"/>
            <a:ext cx="2786082" cy="7346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</a:rPr>
              <a:t>РАЗВИТИЕ</a:t>
            </a:r>
            <a:endParaRPr lang="en-US" sz="2400" b="1" dirty="0">
              <a:solidFill>
                <a:schemeClr val="bg1"/>
              </a:solidFill>
            </a:endParaRPr>
          </a:p>
          <a:p>
            <a:pPr>
              <a:lnSpc>
                <a:spcPts val="2500"/>
              </a:lnSpc>
            </a:pPr>
            <a:r>
              <a:rPr lang="ru-RU" sz="2400" b="1" dirty="0">
                <a:solidFill>
                  <a:schemeClr val="bg1"/>
                </a:solidFill>
              </a:rPr>
              <a:t>ИНФРАСТРУКТУРЫ</a:t>
            </a:r>
          </a:p>
        </p:txBody>
      </p:sp>
      <p:sp>
        <p:nvSpPr>
          <p:cNvPr id="19" name="Прямоугольник 18"/>
          <p:cNvSpPr/>
          <p:nvPr/>
        </p:nvSpPr>
        <p:spPr>
          <a:xfrm>
            <a:off x="3857620" y="2285992"/>
            <a:ext cx="1143008" cy="51559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ru-RU" sz="5400" dirty="0">
                <a:solidFill>
                  <a:schemeClr val="bg1"/>
                </a:solidFill>
              </a:rPr>
              <a:t>02.</a:t>
            </a:r>
          </a:p>
        </p:txBody>
      </p:sp>
      <p:cxnSp>
        <p:nvCxnSpPr>
          <p:cNvPr id="22" name="Прямая со стрелкой 21"/>
          <p:cNvCxnSpPr/>
          <p:nvPr/>
        </p:nvCxnSpPr>
        <p:spPr>
          <a:xfrm>
            <a:off x="3929058" y="4071942"/>
            <a:ext cx="2500330" cy="1588"/>
          </a:xfrm>
          <a:prstGeom prst="straightConnector1">
            <a:avLst/>
          </a:prstGeom>
          <a:ln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>
            <a:off x="4500562" y="1857364"/>
            <a:ext cx="914400" cy="914400"/>
          </a:xfrm>
          <a:prstGeom prst="bentConnector3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Прямоугольник 24"/>
          <p:cNvSpPr/>
          <p:nvPr/>
        </p:nvSpPr>
        <p:spPr>
          <a:xfrm>
            <a:off x="3428992" y="3214686"/>
            <a:ext cx="357190" cy="357190"/>
          </a:xfrm>
          <a:prstGeom prst="rect">
            <a:avLst/>
          </a:prstGeom>
          <a:solidFill>
            <a:srgbClr val="FF33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4936433" y="1019926"/>
            <a:ext cx="4197318" cy="5857892"/>
          </a:xfrm>
          <a:prstGeom prst="rect">
            <a:avLst/>
          </a:prstGeom>
          <a:solidFill>
            <a:srgbClr val="DDEBFB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3086055" y="2824466"/>
            <a:ext cx="3481414" cy="3481414"/>
          </a:xfrm>
          <a:prstGeom prst="ellipse">
            <a:avLst/>
          </a:prstGeom>
          <a:noFill/>
          <a:ln w="355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1" name="Овал 50"/>
          <p:cNvSpPr/>
          <p:nvPr/>
        </p:nvSpPr>
        <p:spPr>
          <a:xfrm>
            <a:off x="4105783" y="3891477"/>
            <a:ext cx="1432500" cy="1432500"/>
          </a:xfrm>
          <a:prstGeom prst="ellipse">
            <a:avLst/>
          </a:prstGeom>
          <a:noFill/>
          <a:ln w="355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4998" y="1550041"/>
            <a:ext cx="3047062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/>
              <a:t>Реконструкция и замена трансформаторных подстанций</a:t>
            </a:r>
            <a:endParaRPr lang="ru-RU" sz="1200" b="1" dirty="0"/>
          </a:p>
          <a:p>
            <a:pPr>
              <a:lnSpc>
                <a:spcPts val="1400"/>
              </a:lnSpc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4 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года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1400"/>
              </a:lnSpc>
            </a:pPr>
            <a:endParaRPr lang="ru-RU" sz="12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58429" y="2157191"/>
            <a:ext cx="428400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6032" y="1564959"/>
            <a:ext cx="428400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Прямоугольник 23"/>
          <p:cNvSpPr/>
          <p:nvPr/>
        </p:nvSpPr>
        <p:spPr>
          <a:xfrm>
            <a:off x="5101996" y="4196546"/>
            <a:ext cx="381243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/>
              <a:t>Реконструкция котельной в </a:t>
            </a:r>
            <a:r>
              <a:rPr lang="ru-RU" sz="1200" b="1" dirty="0" err="1" smtClean="0"/>
              <a:t>п.Ярославка</a:t>
            </a:r>
            <a:endParaRPr lang="ru-RU" sz="1200" b="1" dirty="0"/>
          </a:p>
        </p:txBody>
      </p:sp>
      <p:sp>
        <p:nvSpPr>
          <p:cNvPr id="28" name="Прямоугольник 27"/>
          <p:cNvSpPr/>
          <p:nvPr/>
        </p:nvSpPr>
        <p:spPr>
          <a:xfrm>
            <a:off x="5072066" y="3786190"/>
            <a:ext cx="3471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ТЕПЛОСНАБЖЕНИЕ</a:t>
            </a:r>
          </a:p>
        </p:txBody>
      </p:sp>
      <p:grpSp>
        <p:nvGrpSpPr>
          <p:cNvPr id="2" name="Группа 86"/>
          <p:cNvGrpSpPr/>
          <p:nvPr/>
        </p:nvGrpSpPr>
        <p:grpSpPr>
          <a:xfrm>
            <a:off x="5177704" y="4172020"/>
            <a:ext cx="3714776" cy="1073158"/>
            <a:chOff x="5190170" y="3929066"/>
            <a:chExt cx="3668110" cy="107315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5190170" y="5000636"/>
              <a:ext cx="3668110" cy="1588"/>
            </a:xfrm>
            <a:prstGeom prst="line">
              <a:avLst/>
            </a:prstGeom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5190170" y="3929066"/>
              <a:ext cx="3668110" cy="1588"/>
            </a:xfrm>
            <a:prstGeom prst="line">
              <a:avLst/>
            </a:prstGeom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45" name="Прямоугольник 44"/>
          <p:cNvSpPr/>
          <p:nvPr/>
        </p:nvSpPr>
        <p:spPr>
          <a:xfrm>
            <a:off x="5096836" y="1095072"/>
            <a:ext cx="2286016" cy="43896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900"/>
              </a:lnSpc>
            </a:pPr>
            <a:r>
              <a:rPr lang="ru-RU" sz="2000" dirty="0">
                <a:solidFill>
                  <a:schemeClr val="accent3">
                    <a:lumMod val="50000"/>
                  </a:schemeClr>
                </a:solidFill>
              </a:rPr>
              <a:t>ГАЗОСНАБЖЕНИЕ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5099586" y="2815430"/>
            <a:ext cx="395637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Догазификация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88" name="Прямоугольник 87"/>
          <p:cNvSpPr/>
          <p:nvPr/>
        </p:nvSpPr>
        <p:spPr>
          <a:xfrm>
            <a:off x="3803795" y="1561514"/>
            <a:ext cx="714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spc="-150" dirty="0" smtClean="0">
                <a:solidFill>
                  <a:schemeClr val="accent3">
                    <a:lumMod val="75000"/>
                  </a:schemeClr>
                </a:solidFill>
              </a:rPr>
              <a:t>  10</a:t>
            </a:r>
            <a:endParaRPr lang="ru-RU" sz="3200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00034" y="1142984"/>
            <a:ext cx="3011653" cy="3872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ЭЛЕКТРОСНАБЖЕНИЕ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" name="Группа 43"/>
          <p:cNvGrpSpPr/>
          <p:nvPr/>
        </p:nvGrpSpPr>
        <p:grpSpPr>
          <a:xfrm>
            <a:off x="0" y="4"/>
            <a:ext cx="9144003" cy="6858020"/>
            <a:chOff x="0" y="4"/>
            <a:chExt cx="9144003" cy="6858020"/>
          </a:xfrm>
        </p:grpSpPr>
        <p:sp>
          <p:nvSpPr>
            <p:cNvPr id="46" name="Прямоугольник 45"/>
            <p:cNvSpPr/>
            <p:nvPr/>
          </p:nvSpPr>
          <p:spPr>
            <a:xfrm flipH="1">
              <a:off x="0" y="6357958"/>
              <a:ext cx="9144000" cy="142876"/>
            </a:xfrm>
            <a:prstGeom prst="rect">
              <a:avLst/>
            </a:prstGeom>
            <a:solidFill>
              <a:srgbClr val="174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2" descr="E:\WORKS_2022\ACCEPT\Vibori_2022\Презентация\Комплексные планы развития\pictogramm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" y="4"/>
              <a:ext cx="9144001" cy="1054599"/>
            </a:xfrm>
            <a:prstGeom prst="rect">
              <a:avLst/>
            </a:prstGeom>
            <a:noFill/>
          </p:spPr>
        </p:pic>
        <p:sp>
          <p:nvSpPr>
            <p:cNvPr id="49" name="Блок-схема: процесс 48"/>
            <p:cNvSpPr/>
            <p:nvPr/>
          </p:nvSpPr>
          <p:spPr>
            <a:xfrm>
              <a:off x="0" y="6500858"/>
              <a:ext cx="9144000" cy="357142"/>
            </a:xfrm>
            <a:prstGeom prst="flowChartProcess">
              <a:avLst/>
            </a:prstGeom>
            <a:solidFill>
              <a:srgbClr val="5B8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8429652" y="6429396"/>
              <a:ext cx="642942" cy="294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400"/>
                </a:lnSpc>
              </a:pPr>
              <a:r>
                <a:rPr lang="ru-RU" sz="20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 flipH="1">
              <a:off x="0" y="6643734"/>
              <a:ext cx="9144000" cy="214290"/>
            </a:xfrm>
            <a:prstGeom prst="rect">
              <a:avLst/>
            </a:prstGeom>
            <a:solidFill>
              <a:srgbClr val="9DB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>
            <a:off x="576032" y="2780928"/>
            <a:ext cx="428400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474856" y="2149388"/>
            <a:ext cx="2487790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/>
              <a:t>Строительство трансформаторных подстанций</a:t>
            </a:r>
            <a:endParaRPr lang="ru-RU" sz="1200" b="1" dirty="0"/>
          </a:p>
          <a:p>
            <a:pPr>
              <a:lnSpc>
                <a:spcPts val="1400"/>
              </a:lnSpc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4 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года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07904" y="2174505"/>
            <a:ext cx="810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spc="-150" dirty="0" smtClean="0">
                <a:solidFill>
                  <a:schemeClr val="accent3">
                    <a:lumMod val="75000"/>
                  </a:schemeClr>
                </a:solidFill>
              </a:rPr>
              <a:t>13</a:t>
            </a:r>
            <a:endParaRPr lang="ru-RU" sz="3200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69904" y="3541078"/>
            <a:ext cx="3047062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/>
              <a:t>Реконструкция </a:t>
            </a:r>
            <a:r>
              <a:rPr lang="ru-RU" sz="1200" b="1" dirty="0"/>
              <a:t>высоковольтных линий электропередач </a:t>
            </a:r>
            <a:endParaRPr lang="ru-RU" sz="1200" b="1" dirty="0" smtClean="0"/>
          </a:p>
          <a:p>
            <a:pPr>
              <a:lnSpc>
                <a:spcPts val="1400"/>
              </a:lnSpc>
            </a:pP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за 4 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года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8" name="Прямоугольник 77"/>
          <p:cNvSpPr/>
          <p:nvPr/>
        </p:nvSpPr>
        <p:spPr>
          <a:xfrm>
            <a:off x="5143503" y="3143248"/>
            <a:ext cx="1358047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1 686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9" name="Прямоугольник 78"/>
          <p:cNvSpPr/>
          <p:nvPr/>
        </p:nvSpPr>
        <p:spPr>
          <a:xfrm>
            <a:off x="6286511" y="3387291"/>
            <a:ext cx="2560805" cy="281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домовладений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076056" y="5244513"/>
            <a:ext cx="34713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3">
                    <a:lumMod val="50000"/>
                  </a:schemeClr>
                </a:solidFill>
              </a:rPr>
              <a:t>ВОДОСНАБЖЕНИЕ</a:t>
            </a:r>
            <a:endParaRPr lang="ru-RU" sz="2000" dirty="0">
              <a:solidFill>
                <a:schemeClr val="accent3">
                  <a:lumMod val="50000"/>
                </a:schemeClr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5177704" y="5640850"/>
            <a:ext cx="3714776" cy="1588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4" name="Прямоугольник 73"/>
          <p:cNvSpPr/>
          <p:nvPr/>
        </p:nvSpPr>
        <p:spPr>
          <a:xfrm>
            <a:off x="5198023" y="5741609"/>
            <a:ext cx="1830905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</a:pPr>
            <a:r>
              <a:rPr lang="ru-RU" sz="1200" b="1" dirty="0"/>
              <a:t>Строительство</a:t>
            </a:r>
            <a:r>
              <a:rPr lang="ru-RU" sz="1050" b="1" dirty="0" smtClean="0"/>
              <a:t>  </a:t>
            </a:r>
            <a:r>
              <a:rPr lang="ru-RU" sz="1200" b="1" dirty="0"/>
              <a:t>станций обезжелезивания</a:t>
            </a:r>
          </a:p>
        </p:txBody>
      </p:sp>
      <p:sp>
        <p:nvSpPr>
          <p:cNvPr id="85" name="Прямоугольник 84"/>
          <p:cNvSpPr/>
          <p:nvPr/>
        </p:nvSpPr>
        <p:spPr>
          <a:xfrm>
            <a:off x="490930" y="2769899"/>
            <a:ext cx="2658743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/>
              <a:t>Строительство высоковольтных линий электропередач и ответвлений</a:t>
            </a:r>
            <a:endParaRPr lang="ru-RU" sz="1200" b="1" dirty="0"/>
          </a:p>
          <a:p>
            <a:pPr>
              <a:lnSpc>
                <a:spcPts val="1400"/>
              </a:lnSpc>
            </a:pP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за </a:t>
            </a:r>
            <a:r>
              <a:rPr lang="ru-RU" sz="1200" b="1" i="1" dirty="0" smtClean="0">
                <a:solidFill>
                  <a:schemeClr val="accent2">
                    <a:lumMod val="75000"/>
                  </a:schemeClr>
                </a:solidFill>
              </a:rPr>
              <a:t>4 </a:t>
            </a:r>
            <a:r>
              <a:rPr lang="ru-RU" sz="1200" b="1" i="1" dirty="0">
                <a:solidFill>
                  <a:schemeClr val="accent2">
                    <a:lumMod val="75000"/>
                  </a:schemeClr>
                </a:solidFill>
              </a:rPr>
              <a:t>года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553063" y="2783547"/>
            <a:ext cx="428400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3511687" y="2827605"/>
            <a:ext cx="118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spc="-150" dirty="0" smtClean="0">
                <a:solidFill>
                  <a:schemeClr val="accent3">
                    <a:lumMod val="75000"/>
                  </a:schemeClr>
                </a:solidFill>
              </a:rPr>
              <a:t>20,72</a:t>
            </a:r>
            <a:endParaRPr lang="ru-RU" sz="3200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0" name="Прямоугольник 89"/>
          <p:cNvSpPr/>
          <p:nvPr/>
        </p:nvSpPr>
        <p:spPr>
          <a:xfrm>
            <a:off x="4411905" y="3079605"/>
            <a:ext cx="381601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км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576032" y="3531411"/>
            <a:ext cx="428400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3500430" y="3552719"/>
            <a:ext cx="118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spc="-150" dirty="0" smtClean="0">
                <a:solidFill>
                  <a:schemeClr val="accent3">
                    <a:lumMod val="75000"/>
                  </a:schemeClr>
                </a:solidFill>
              </a:rPr>
              <a:t>70,39</a:t>
            </a:r>
            <a:endParaRPr lang="ru-RU" sz="3200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93" name="Прямоугольник 92"/>
          <p:cNvSpPr/>
          <p:nvPr/>
        </p:nvSpPr>
        <p:spPr>
          <a:xfrm>
            <a:off x="4411906" y="3789579"/>
            <a:ext cx="381601" cy="2718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>
              <a:lnSpc>
                <a:spcPts val="1400"/>
              </a:lnSpc>
            </a:pPr>
            <a:r>
              <a:rPr lang="ru-RU" sz="1200" dirty="0" smtClean="0">
                <a:solidFill>
                  <a:schemeClr val="accent3">
                    <a:lumMod val="75000"/>
                  </a:schemeClr>
                </a:solidFill>
              </a:rPr>
              <a:t>км</a:t>
            </a:r>
            <a:endParaRPr lang="ru-RU" sz="120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42762" y="4172634"/>
            <a:ext cx="428400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199654" y="4445943"/>
            <a:ext cx="3714776" cy="1588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Прямоугольник 57"/>
          <p:cNvSpPr/>
          <p:nvPr/>
        </p:nvSpPr>
        <p:spPr>
          <a:xfrm>
            <a:off x="5092425" y="4537292"/>
            <a:ext cx="377525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 smtClean="0"/>
              <a:t>Строительство </a:t>
            </a:r>
            <a:r>
              <a:rPr lang="ru-RU" sz="1200" b="1" dirty="0" err="1" smtClean="0"/>
              <a:t>блочно</a:t>
            </a:r>
            <a:r>
              <a:rPr lang="ru-RU" sz="1200" b="1" dirty="0" smtClean="0"/>
              <a:t>-модульных котельных</a:t>
            </a:r>
          </a:p>
          <a:p>
            <a:pPr marL="180975">
              <a:lnSpc>
                <a:spcPts val="1200"/>
              </a:lnSpc>
            </a:pPr>
            <a:r>
              <a:rPr lang="ru-RU" sz="1200" b="1" dirty="0" smtClean="0"/>
              <a:t>с. </a:t>
            </a:r>
            <a:r>
              <a:rPr lang="ru-RU" sz="1200" b="1" dirty="0" err="1" smtClean="0"/>
              <a:t>Ширинье</a:t>
            </a:r>
            <a:endParaRPr lang="ru-RU" sz="1200" b="1" dirty="0" smtClean="0"/>
          </a:p>
          <a:p>
            <a:pPr marL="180975">
              <a:lnSpc>
                <a:spcPts val="1200"/>
              </a:lnSpc>
            </a:pPr>
            <a:r>
              <a:rPr lang="ru-RU" sz="1200" b="1" dirty="0" err="1" smtClean="0"/>
              <a:t>д.Мордвиново</a:t>
            </a:r>
            <a:endParaRPr lang="ru-RU" sz="1200" b="1" dirty="0" smtClean="0"/>
          </a:p>
          <a:p>
            <a:pPr marL="180975">
              <a:lnSpc>
                <a:spcPts val="1200"/>
              </a:lnSpc>
            </a:pPr>
            <a:r>
              <a:rPr lang="ru-RU" sz="1200" b="1" dirty="0" err="1" smtClean="0"/>
              <a:t>п.Красные</a:t>
            </a:r>
            <a:r>
              <a:rPr lang="ru-RU" sz="1200" b="1" dirty="0" smtClean="0"/>
              <a:t> ткачи</a:t>
            </a:r>
            <a:endParaRPr lang="ru-RU" sz="1200" b="1" dirty="0"/>
          </a:p>
        </p:txBody>
      </p:sp>
      <p:pic>
        <p:nvPicPr>
          <p:cNvPr id="61" name="Рисунок 60" descr="фото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2066" y="1500174"/>
            <a:ext cx="29066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6" name="Picture 2" descr="https://sun9-19.userapi.com/impf/gUhHamSLjZ7LlsOemzl8mU1JUU7BdM8jdeTIIQ/5msOpOeKKPE.jpg?size=1280x853&amp;quality=96&amp;sign=e52bcd306985e4df65d9871cd2a8d121&amp;type=albu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945051" y="4272751"/>
            <a:ext cx="3050885" cy="2033129"/>
          </a:xfrm>
          <a:prstGeom prst="rect">
            <a:avLst/>
          </a:prstGeom>
          <a:noFill/>
        </p:spPr>
      </p:pic>
      <p:sp>
        <p:nvSpPr>
          <p:cNvPr id="52" name="Прямоугольник с двумя скругленными противолежащими углами 51"/>
          <p:cNvSpPr/>
          <p:nvPr/>
        </p:nvSpPr>
        <p:spPr>
          <a:xfrm>
            <a:off x="700195" y="571480"/>
            <a:ext cx="2800235" cy="500042"/>
          </a:xfrm>
          <a:prstGeom prst="round2DiagRect">
            <a:avLst/>
          </a:prstGeom>
          <a:solidFill>
            <a:schemeClr val="bg1"/>
          </a:solidFill>
          <a:ln>
            <a:solidFill>
              <a:srgbClr val="9BA3E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57224" y="642918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5B8DDD"/>
                </a:solidFill>
              </a:rPr>
              <a:t>Комплексный план развития </a:t>
            </a:r>
            <a:r>
              <a:rPr lang="ru-RU" sz="1200" b="1" dirty="0" smtClean="0">
                <a:solidFill>
                  <a:srgbClr val="5B8DDD"/>
                </a:solidFill>
              </a:rPr>
              <a:t>Ярославского </a:t>
            </a:r>
            <a:r>
              <a:rPr lang="ru-RU" sz="1200" b="1" dirty="0">
                <a:solidFill>
                  <a:srgbClr val="5B8DDD"/>
                </a:solidFill>
              </a:rPr>
              <a:t>района </a:t>
            </a:r>
            <a:r>
              <a:rPr lang="ru-RU" sz="1200" b="1" dirty="0" smtClean="0">
                <a:solidFill>
                  <a:srgbClr val="5B8DDD"/>
                </a:solidFill>
              </a:rPr>
              <a:t>2023-2027</a:t>
            </a:r>
            <a:endParaRPr lang="ru-RU" sz="1200" b="1" dirty="0">
              <a:solidFill>
                <a:srgbClr val="5B8DDD"/>
              </a:solidFill>
            </a:endParaRPr>
          </a:p>
        </p:txBody>
      </p:sp>
      <p:sp>
        <p:nvSpPr>
          <p:cNvPr id="71" name="Прямоугольник 70"/>
          <p:cNvSpPr/>
          <p:nvPr/>
        </p:nvSpPr>
        <p:spPr>
          <a:xfrm>
            <a:off x="8313099" y="4344840"/>
            <a:ext cx="438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3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3" name="Прямоугольник 72"/>
          <p:cNvSpPr/>
          <p:nvPr/>
        </p:nvSpPr>
        <p:spPr>
          <a:xfrm>
            <a:off x="7995434" y="4891235"/>
            <a:ext cx="1135271" cy="281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котельные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75" name="Прямоугольник 74"/>
          <p:cNvSpPr/>
          <p:nvPr/>
        </p:nvSpPr>
        <p:spPr>
          <a:xfrm>
            <a:off x="8313099" y="5546684"/>
            <a:ext cx="438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3600" dirty="0" smtClean="0">
                <a:solidFill>
                  <a:schemeClr val="accent3">
                    <a:lumMod val="75000"/>
                  </a:schemeClr>
                </a:solidFill>
              </a:rPr>
              <a:t>9</a:t>
            </a:r>
            <a:endParaRPr lang="ru-RU" sz="360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76" name="Прямоугольник 75"/>
          <p:cNvSpPr/>
          <p:nvPr/>
        </p:nvSpPr>
        <p:spPr>
          <a:xfrm>
            <a:off x="8045200" y="6024777"/>
            <a:ext cx="1135271" cy="281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lnSpc>
                <a:spcPts val="1400"/>
              </a:lnSpc>
            </a:pP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станций</a:t>
            </a:r>
            <a:endParaRPr lang="ru-RU" sz="1400" b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Прямоугольник 62"/>
          <p:cNvSpPr/>
          <p:nvPr/>
        </p:nvSpPr>
        <p:spPr>
          <a:xfrm>
            <a:off x="5072066" y="1000109"/>
            <a:ext cx="3820414" cy="2844997"/>
          </a:xfrm>
          <a:prstGeom prst="rect">
            <a:avLst/>
          </a:prstGeom>
          <a:solidFill>
            <a:srgbClr val="DDEBFB">
              <a:alpha val="71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50" name="Овал 49"/>
          <p:cNvSpPr/>
          <p:nvPr/>
        </p:nvSpPr>
        <p:spPr>
          <a:xfrm>
            <a:off x="3929058" y="2857496"/>
            <a:ext cx="3481414" cy="3481414"/>
          </a:xfrm>
          <a:prstGeom prst="ellipse">
            <a:avLst/>
          </a:prstGeom>
          <a:noFill/>
          <a:ln w="3556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494998" y="1550041"/>
            <a:ext cx="3047062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/>
              <a:t>Ремонт и строительство  канализационных очистных сооружений</a:t>
            </a:r>
            <a:endParaRPr lang="ru-RU" sz="1200" b="1" dirty="0"/>
          </a:p>
          <a:p>
            <a:pPr>
              <a:lnSpc>
                <a:spcPts val="1400"/>
              </a:lnSpc>
            </a:pP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  <a:p>
            <a:pPr>
              <a:lnSpc>
                <a:spcPts val="1400"/>
              </a:lnSpc>
            </a:pPr>
            <a:endParaRPr lang="ru-RU" sz="1200" b="1" dirty="0"/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>
            <a:off x="558429" y="2157191"/>
            <a:ext cx="428400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Прямая соединительная линия 26"/>
          <p:cNvCxnSpPr/>
          <p:nvPr/>
        </p:nvCxnSpPr>
        <p:spPr>
          <a:xfrm>
            <a:off x="576032" y="1564959"/>
            <a:ext cx="428400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86"/>
          <p:cNvGrpSpPr/>
          <p:nvPr/>
        </p:nvGrpSpPr>
        <p:grpSpPr>
          <a:xfrm>
            <a:off x="5177704" y="4172020"/>
            <a:ext cx="3714776" cy="1073158"/>
            <a:chOff x="5190170" y="3929066"/>
            <a:chExt cx="3668110" cy="1073158"/>
          </a:xfrm>
        </p:grpSpPr>
        <p:cxnSp>
          <p:nvCxnSpPr>
            <p:cNvPr id="26" name="Прямая соединительная линия 25"/>
            <p:cNvCxnSpPr/>
            <p:nvPr/>
          </p:nvCxnSpPr>
          <p:spPr>
            <a:xfrm>
              <a:off x="5190170" y="5000636"/>
              <a:ext cx="3668110" cy="1588"/>
            </a:xfrm>
            <a:prstGeom prst="line">
              <a:avLst/>
            </a:prstGeom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/>
            <p:cNvCxnSpPr/>
            <p:nvPr/>
          </p:nvCxnSpPr>
          <p:spPr>
            <a:xfrm>
              <a:off x="5190170" y="3929066"/>
              <a:ext cx="3668110" cy="1588"/>
            </a:xfrm>
            <a:prstGeom prst="line">
              <a:avLst/>
            </a:prstGeom>
            <a:ln w="9525">
              <a:solidFill>
                <a:schemeClr val="accent2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88" name="Прямоугольник 87"/>
          <p:cNvSpPr/>
          <p:nvPr/>
        </p:nvSpPr>
        <p:spPr>
          <a:xfrm>
            <a:off x="3803795" y="1561514"/>
            <a:ext cx="71438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ru-RU" sz="3200" spc="-150" smtClean="0">
                <a:solidFill>
                  <a:schemeClr val="accent3">
                    <a:lumMod val="75000"/>
                  </a:schemeClr>
                </a:solidFill>
              </a:rPr>
              <a:t>  6</a:t>
            </a:r>
            <a:endParaRPr lang="ru-RU" sz="3200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500034" y="1142984"/>
            <a:ext cx="3011653" cy="3947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300"/>
              </a:lnSpc>
            </a:pPr>
            <a:r>
              <a:rPr lang="ru-RU" sz="2400" dirty="0" smtClean="0">
                <a:solidFill>
                  <a:schemeClr val="accent3">
                    <a:lumMod val="50000"/>
                  </a:schemeClr>
                </a:solidFill>
              </a:rPr>
              <a:t>ВОДООТВЕДЕНИЕ</a:t>
            </a:r>
            <a:endParaRPr lang="ru-RU" sz="2400" dirty="0">
              <a:solidFill>
                <a:schemeClr val="accent3">
                  <a:lumMod val="50000"/>
                </a:schemeClr>
              </a:solidFill>
            </a:endParaRPr>
          </a:p>
        </p:txBody>
      </p:sp>
      <p:grpSp>
        <p:nvGrpSpPr>
          <p:cNvPr id="3" name="Группа 43"/>
          <p:cNvGrpSpPr/>
          <p:nvPr/>
        </p:nvGrpSpPr>
        <p:grpSpPr>
          <a:xfrm>
            <a:off x="0" y="4"/>
            <a:ext cx="9144003" cy="6858020"/>
            <a:chOff x="0" y="4"/>
            <a:chExt cx="9144003" cy="6858020"/>
          </a:xfrm>
        </p:grpSpPr>
        <p:sp>
          <p:nvSpPr>
            <p:cNvPr id="46" name="Прямоугольник 45"/>
            <p:cNvSpPr/>
            <p:nvPr/>
          </p:nvSpPr>
          <p:spPr>
            <a:xfrm flipH="1">
              <a:off x="0" y="6357958"/>
              <a:ext cx="9144000" cy="142876"/>
            </a:xfrm>
            <a:prstGeom prst="rect">
              <a:avLst/>
            </a:prstGeom>
            <a:solidFill>
              <a:srgbClr val="1744A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Picture 2" descr="E:\WORKS_2022\ACCEPT\Vibori_2022\Презентация\Комплексные планы развития\pictogrammi.pn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2" y="4"/>
              <a:ext cx="9144001" cy="1054599"/>
            </a:xfrm>
            <a:prstGeom prst="rect">
              <a:avLst/>
            </a:prstGeom>
            <a:noFill/>
          </p:spPr>
        </p:pic>
        <p:sp>
          <p:nvSpPr>
            <p:cNvPr id="49" name="Блок-схема: процесс 48"/>
            <p:cNvSpPr/>
            <p:nvPr/>
          </p:nvSpPr>
          <p:spPr>
            <a:xfrm>
              <a:off x="0" y="6500858"/>
              <a:ext cx="9144000" cy="357142"/>
            </a:xfrm>
            <a:prstGeom prst="flowChartProcess">
              <a:avLst/>
            </a:prstGeom>
            <a:solidFill>
              <a:srgbClr val="5B8D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3" name="Прямоугольник 52"/>
            <p:cNvSpPr/>
            <p:nvPr/>
          </p:nvSpPr>
          <p:spPr>
            <a:xfrm>
              <a:off x="8429652" y="6429396"/>
              <a:ext cx="642942" cy="29469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lnSpc>
                  <a:spcPts val="1400"/>
                </a:lnSpc>
              </a:pPr>
              <a:r>
                <a:rPr lang="ru-RU" sz="2000" dirty="0">
                  <a:solidFill>
                    <a:schemeClr val="bg1"/>
                  </a:solidFill>
                </a:rPr>
                <a:t>8</a:t>
              </a:r>
            </a:p>
          </p:txBody>
        </p:sp>
        <p:sp>
          <p:nvSpPr>
            <p:cNvPr id="54" name="Прямоугольник 53"/>
            <p:cNvSpPr/>
            <p:nvPr/>
          </p:nvSpPr>
          <p:spPr>
            <a:xfrm flipH="1">
              <a:off x="0" y="6643734"/>
              <a:ext cx="9144000" cy="214290"/>
            </a:xfrm>
            <a:prstGeom prst="rect">
              <a:avLst/>
            </a:prstGeom>
            <a:solidFill>
              <a:srgbClr val="9DBF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cxnSp>
        <p:nvCxnSpPr>
          <p:cNvPr id="62" name="Прямая соединительная линия 61"/>
          <p:cNvCxnSpPr/>
          <p:nvPr/>
        </p:nvCxnSpPr>
        <p:spPr>
          <a:xfrm>
            <a:off x="576032" y="2780928"/>
            <a:ext cx="428400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Прямоугольник 63"/>
          <p:cNvSpPr/>
          <p:nvPr/>
        </p:nvSpPr>
        <p:spPr>
          <a:xfrm>
            <a:off x="474856" y="2149388"/>
            <a:ext cx="3454202" cy="8104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/>
              <a:t>Строительство систем водоотведения в                          д. </a:t>
            </a:r>
            <a:r>
              <a:rPr lang="ru-RU" sz="1200" b="1" dirty="0" err="1" smtClean="0"/>
              <a:t>Григорьевское</a:t>
            </a:r>
            <a:r>
              <a:rPr lang="ru-RU" sz="1200" b="1" dirty="0" smtClean="0"/>
              <a:t> и в г.п. Лесная Поляна от                 ул. Железнодорожная</a:t>
            </a:r>
            <a:endParaRPr lang="ru-RU" sz="1200" b="1" dirty="0"/>
          </a:p>
          <a:p>
            <a:pPr>
              <a:lnSpc>
                <a:spcPts val="1400"/>
              </a:lnSpc>
            </a:pP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707904" y="2174505"/>
            <a:ext cx="810271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spc="-150" dirty="0" smtClean="0">
                <a:solidFill>
                  <a:schemeClr val="accent3">
                    <a:lumMod val="75000"/>
                  </a:schemeClr>
                </a:solidFill>
              </a:rPr>
              <a:t>2</a:t>
            </a:r>
            <a:endParaRPr lang="ru-RU" sz="3200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sp>
        <p:nvSpPr>
          <p:cNvPr id="68" name="Прямоугольник 67"/>
          <p:cNvSpPr/>
          <p:nvPr/>
        </p:nvSpPr>
        <p:spPr>
          <a:xfrm>
            <a:off x="469904" y="3541078"/>
            <a:ext cx="3047062" cy="4514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/>
              <a:t>Строительство системы ливневой канализации в г.п. Лесная Поляна</a:t>
            </a: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69" name="Прямая соединительная линия 68"/>
          <p:cNvCxnSpPr/>
          <p:nvPr/>
        </p:nvCxnSpPr>
        <p:spPr>
          <a:xfrm>
            <a:off x="5177704" y="5640850"/>
            <a:ext cx="3714776" cy="1588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Прямоугольник 84"/>
          <p:cNvSpPr/>
          <p:nvPr/>
        </p:nvSpPr>
        <p:spPr>
          <a:xfrm>
            <a:off x="490930" y="2769899"/>
            <a:ext cx="2658743" cy="6309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1400"/>
              </a:lnSpc>
            </a:pPr>
            <a:r>
              <a:rPr lang="ru-RU" sz="1200" b="1" dirty="0" smtClean="0"/>
              <a:t>Строительство канализационного коллектора в д. </a:t>
            </a:r>
            <a:r>
              <a:rPr lang="ru-RU" sz="1200" b="1" dirty="0" err="1" smtClean="0"/>
              <a:t>Кузнечиха</a:t>
            </a:r>
            <a:endParaRPr lang="ru-RU" sz="1200" b="1" dirty="0"/>
          </a:p>
          <a:p>
            <a:pPr>
              <a:lnSpc>
                <a:spcPts val="1400"/>
              </a:lnSpc>
            </a:pPr>
            <a:endParaRPr lang="ru-RU" sz="12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cxnSp>
        <p:nvCxnSpPr>
          <p:cNvPr id="86" name="Прямая соединительная линия 85"/>
          <p:cNvCxnSpPr/>
          <p:nvPr/>
        </p:nvCxnSpPr>
        <p:spPr>
          <a:xfrm>
            <a:off x="553063" y="2783547"/>
            <a:ext cx="428400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9" name="Прямоугольник 88"/>
          <p:cNvSpPr/>
          <p:nvPr/>
        </p:nvSpPr>
        <p:spPr>
          <a:xfrm>
            <a:off x="3511687" y="2827605"/>
            <a:ext cx="118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spc="-150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ru-RU" sz="3200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1" name="Прямая соединительная линия 90"/>
          <p:cNvCxnSpPr/>
          <p:nvPr/>
        </p:nvCxnSpPr>
        <p:spPr>
          <a:xfrm>
            <a:off x="576032" y="3531411"/>
            <a:ext cx="428400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Прямоугольник 91"/>
          <p:cNvSpPr/>
          <p:nvPr/>
        </p:nvSpPr>
        <p:spPr>
          <a:xfrm>
            <a:off x="3500430" y="3552719"/>
            <a:ext cx="11880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ru-RU" sz="3200" spc="-150" dirty="0" smtClean="0">
                <a:solidFill>
                  <a:schemeClr val="accent3">
                    <a:lumMod val="75000"/>
                  </a:schemeClr>
                </a:solidFill>
              </a:rPr>
              <a:t>1</a:t>
            </a:r>
            <a:endParaRPr lang="ru-RU" sz="3200" spc="-150" dirty="0">
              <a:solidFill>
                <a:schemeClr val="accent3">
                  <a:lumMod val="75000"/>
                </a:schemeClr>
              </a:solidFill>
            </a:endParaRPr>
          </a:p>
        </p:txBody>
      </p:sp>
      <p:cxnSp>
        <p:nvCxnSpPr>
          <p:cNvPr id="94" name="Прямая соединительная линия 93"/>
          <p:cNvCxnSpPr/>
          <p:nvPr/>
        </p:nvCxnSpPr>
        <p:spPr>
          <a:xfrm>
            <a:off x="542762" y="4172634"/>
            <a:ext cx="4284000" cy="2949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Прямая соединительная линия 56"/>
          <p:cNvCxnSpPr/>
          <p:nvPr/>
        </p:nvCxnSpPr>
        <p:spPr>
          <a:xfrm>
            <a:off x="5199654" y="4445943"/>
            <a:ext cx="3714776" cy="1588"/>
          </a:xfrm>
          <a:prstGeom prst="line">
            <a:avLst/>
          </a:prstGeom>
          <a:ln w="952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с двумя скругленными противолежащими углами 51"/>
          <p:cNvSpPr/>
          <p:nvPr/>
        </p:nvSpPr>
        <p:spPr>
          <a:xfrm>
            <a:off x="700195" y="571480"/>
            <a:ext cx="2800235" cy="500042"/>
          </a:xfrm>
          <a:prstGeom prst="round2DiagRect">
            <a:avLst/>
          </a:prstGeom>
          <a:solidFill>
            <a:schemeClr val="bg1"/>
          </a:solidFill>
          <a:ln>
            <a:solidFill>
              <a:srgbClr val="9BA3EB"/>
            </a:solidFill>
          </a:ln>
          <a:effectLst>
            <a:outerShdw blurRad="50800" dist="38100" dir="13500000" algn="b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6" name="Прямоугольник 65"/>
          <p:cNvSpPr/>
          <p:nvPr/>
        </p:nvSpPr>
        <p:spPr>
          <a:xfrm>
            <a:off x="857224" y="642918"/>
            <a:ext cx="264320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1200"/>
              </a:lnSpc>
            </a:pPr>
            <a:r>
              <a:rPr lang="ru-RU" sz="1200" b="1" dirty="0">
                <a:solidFill>
                  <a:srgbClr val="5B8DDD"/>
                </a:solidFill>
              </a:rPr>
              <a:t>Комплексный план развития </a:t>
            </a:r>
            <a:r>
              <a:rPr lang="ru-RU" sz="1200" b="1" dirty="0" smtClean="0">
                <a:solidFill>
                  <a:srgbClr val="5B8DDD"/>
                </a:solidFill>
              </a:rPr>
              <a:t>Ярославского </a:t>
            </a:r>
            <a:r>
              <a:rPr lang="ru-RU" sz="1200" b="1" dirty="0">
                <a:solidFill>
                  <a:srgbClr val="5B8DDD"/>
                </a:solidFill>
              </a:rPr>
              <a:t>района </a:t>
            </a:r>
            <a:r>
              <a:rPr lang="ru-RU" sz="1200" b="1" dirty="0" smtClean="0">
                <a:solidFill>
                  <a:srgbClr val="5B8DDD"/>
                </a:solidFill>
              </a:rPr>
              <a:t>2023-2027</a:t>
            </a:r>
            <a:endParaRPr lang="ru-RU" sz="1200" b="1" dirty="0">
              <a:solidFill>
                <a:srgbClr val="5B8DDD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7705" y="1129251"/>
            <a:ext cx="3618102" cy="2715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28" y="4214818"/>
            <a:ext cx="3232568" cy="185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5" name="Содержимое 3" descr="оск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5214942" y="4143380"/>
            <a:ext cx="3571900" cy="197487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18094</TotalTime>
  <Words>1588</Words>
  <Application>Microsoft Office PowerPoint</Application>
  <PresentationFormat>Экран (4:3)</PresentationFormat>
  <Paragraphs>571</Paragraphs>
  <Slides>19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КОМПЛЕКСНЫЙ ПЛАН РАЗВИТИЯ ЯРОСЛАВСКОГО МУНИЦИПАЛЬНОГО РАЙОНА НА ПЕРИОД 2023-2027 ГОДОВ 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Комплексные  планы развития</dc:title>
  <dc:creator>Лена</dc:creator>
  <cp:lastModifiedBy>Марина Александровна Медведева</cp:lastModifiedBy>
  <cp:revision>474</cp:revision>
  <cp:lastPrinted>2022-07-15T12:32:22Z</cp:lastPrinted>
  <dcterms:created xsi:type="dcterms:W3CDTF">2022-06-14T14:04:35Z</dcterms:created>
  <dcterms:modified xsi:type="dcterms:W3CDTF">2022-11-18T06:25:54Z</dcterms:modified>
</cp:coreProperties>
</file>